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9" r:id="rId2"/>
    <p:sldId id="338" r:id="rId3"/>
    <p:sldId id="278" r:id="rId4"/>
    <p:sldId id="279" r:id="rId5"/>
    <p:sldId id="280" r:id="rId6"/>
    <p:sldId id="335" r:id="rId7"/>
    <p:sldId id="336" r:id="rId8"/>
    <p:sldId id="281" r:id="rId9"/>
    <p:sldId id="283" r:id="rId10"/>
    <p:sldId id="288" r:id="rId11"/>
    <p:sldId id="289" r:id="rId12"/>
    <p:sldId id="286" r:id="rId13"/>
    <p:sldId id="331" r:id="rId14"/>
    <p:sldId id="332" r:id="rId15"/>
    <p:sldId id="293" r:id="rId16"/>
    <p:sldId id="294" r:id="rId17"/>
    <p:sldId id="295" r:id="rId18"/>
    <p:sldId id="307" r:id="rId19"/>
    <p:sldId id="308" r:id="rId20"/>
    <p:sldId id="309" r:id="rId21"/>
    <p:sldId id="311" r:id="rId22"/>
    <p:sldId id="310" r:id="rId23"/>
    <p:sldId id="302" r:id="rId24"/>
    <p:sldId id="301" r:id="rId25"/>
    <p:sldId id="304" r:id="rId26"/>
    <p:sldId id="317" r:id="rId27"/>
    <p:sldId id="315" r:id="rId28"/>
    <p:sldId id="313" r:id="rId29"/>
    <p:sldId id="316" r:id="rId30"/>
    <p:sldId id="318" r:id="rId31"/>
    <p:sldId id="320" r:id="rId32"/>
    <p:sldId id="321" r:id="rId33"/>
    <p:sldId id="322" r:id="rId34"/>
    <p:sldId id="319" r:id="rId35"/>
    <p:sldId id="324" r:id="rId36"/>
    <p:sldId id="325" r:id="rId37"/>
    <p:sldId id="365" r:id="rId38"/>
    <p:sldId id="366" r:id="rId39"/>
    <p:sldId id="367" r:id="rId40"/>
    <p:sldId id="368" r:id="rId41"/>
    <p:sldId id="369" r:id="rId42"/>
    <p:sldId id="370" r:id="rId43"/>
    <p:sldId id="326"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2" autoAdjust="0"/>
    <p:restoredTop sz="95320" autoAdjust="0"/>
  </p:normalViewPr>
  <p:slideViewPr>
    <p:cSldViewPr snapToGrid="0">
      <p:cViewPr varScale="1">
        <p:scale>
          <a:sx n="87" d="100"/>
          <a:sy n="87" d="100"/>
        </p:scale>
        <p:origin x="552" y="77"/>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2018/10/1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前半は線形代数演習</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角の抽出：</a:t>
            </a:r>
            <a:r>
              <a:rPr lang="en-US" altLang="ja-JP" dirty="0" smtClean="0">
                <a:hlinkClick r:id="rId3"/>
              </a:rPr>
              <a:t>Harris corner response function</a:t>
            </a:r>
            <a:r>
              <a:rPr lang="ja-JP" altLang="en-US" dirty="0" smtClean="0"/>
              <a:t>の</a:t>
            </a:r>
            <a:r>
              <a:rPr lang="en-US" altLang="ja-JP" dirty="0" smtClean="0"/>
              <a:t>local</a:t>
            </a:r>
            <a:r>
              <a:rPr lang="en-US" altLang="ja-JP" baseline="0" dirty="0" smtClean="0"/>
              <a:t> maxima</a:t>
            </a:r>
            <a:r>
              <a:rPr lang="ja-JP" altLang="en-US" baseline="0" dirty="0" smtClean="0"/>
              <a:t>を利用する</a:t>
            </a:r>
            <a:endParaRPr lang="en-US" altLang="ja-JP" baseline="0" dirty="0" smtClean="0"/>
          </a:p>
          <a:p>
            <a:endParaRPr kumimoji="1" lang="en-US" altLang="ja-JP" dirty="0" smtClean="0"/>
          </a:p>
          <a:p>
            <a:r>
              <a:rPr kumimoji="1" lang="ja-JP" altLang="en-US" dirty="0" smtClean="0"/>
              <a:t>特徴点検出アルゴリズムのまとめ</a:t>
            </a:r>
            <a:endParaRPr kumimoji="1" lang="en-US" altLang="ja-JP" dirty="0" smtClean="0"/>
          </a:p>
          <a:p>
            <a:r>
              <a:rPr kumimoji="1" lang="en-US" altLang="ja-JP" dirty="0" smtClean="0"/>
              <a:t>http://berobemin2.hatenablog.com/entry/2015/10/08/193323</a:t>
            </a:r>
          </a:p>
          <a:p>
            <a:endParaRPr kumimoji="1" lang="en-US" altLang="ja-JP" dirty="0" smtClean="0"/>
          </a:p>
          <a:p>
            <a:r>
              <a:rPr kumimoji="1" lang="en-US" altLang="ja-JP" dirty="0" smtClean="0"/>
              <a:t>AKAZE</a:t>
            </a:r>
            <a:r>
              <a:rPr kumimoji="1" lang="ja-JP" altLang="en-US" dirty="0" smtClean="0"/>
              <a:t>は</a:t>
            </a:r>
            <a:r>
              <a:rPr kumimoji="1" lang="en-US" altLang="ja-JP" dirty="0" smtClean="0"/>
              <a:t>61</a:t>
            </a:r>
            <a:r>
              <a:rPr kumimoji="1" lang="ja-JP" altLang="en-US" dirty="0" smtClean="0"/>
              <a:t>次元特徴</a:t>
            </a:r>
            <a:endParaRPr kumimoji="1" lang="en-US" altLang="ja-JP" dirty="0" smtClean="0"/>
          </a:p>
          <a:p>
            <a:r>
              <a:rPr kumimoji="1" lang="en-US" altLang="ja-JP" dirty="0" smtClean="0"/>
              <a:t>SURF</a:t>
            </a:r>
            <a:r>
              <a:rPr kumimoji="1" lang="ja-JP" altLang="en-US" dirty="0" smtClean="0"/>
              <a:t>は  </a:t>
            </a:r>
            <a:r>
              <a:rPr kumimoji="1" lang="en-US" altLang="ja-JP" dirty="0" smtClean="0"/>
              <a:t>64</a:t>
            </a:r>
            <a:r>
              <a:rPr kumimoji="1" lang="ja-JP" altLang="en-US" dirty="0" smtClean="0"/>
              <a:t>次元</a:t>
            </a:r>
            <a:endParaRPr kumimoji="1" lang="en-US" altLang="ja-JP" dirty="0" smtClean="0"/>
          </a:p>
          <a:p>
            <a:r>
              <a:rPr kumimoji="1" lang="en-US" altLang="ja-JP" dirty="0" smtClean="0"/>
              <a:t>SIFT</a:t>
            </a:r>
            <a:r>
              <a:rPr kumimoji="1" lang="ja-JP" altLang="en-US" dirty="0" smtClean="0"/>
              <a:t>は  </a:t>
            </a:r>
            <a:r>
              <a:rPr kumimoji="1" lang="en-US" altLang="ja-JP" dirty="0" smtClean="0"/>
              <a:t>128</a:t>
            </a:r>
            <a:r>
              <a:rPr kumimoji="1" lang="ja-JP" altLang="en-US" dirty="0" smtClean="0"/>
              <a:t>次元</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未知数</a:t>
            </a:r>
            <a:r>
              <a:rPr kumimoji="1" lang="en-US" altLang="ja-JP" dirty="0" smtClean="0"/>
              <a:t>8</a:t>
            </a:r>
            <a:r>
              <a:rPr kumimoji="1" lang="ja-JP" altLang="en-US" dirty="0" smtClean="0"/>
              <a:t>個ならば、</a:t>
            </a:r>
            <a:r>
              <a:rPr kumimoji="1" lang="en-US" altLang="ja-JP" dirty="0" smtClean="0"/>
              <a:t>2</a:t>
            </a:r>
            <a:r>
              <a:rPr kumimoji="1" lang="ja-JP" altLang="en-US" dirty="0" smtClean="0"/>
              <a:t>次元なので</a:t>
            </a:r>
            <a:r>
              <a:rPr kumimoji="1" lang="en-US" altLang="ja-JP" dirty="0" smtClean="0"/>
              <a:t>4</a:t>
            </a:r>
            <a:r>
              <a:rPr kumimoji="1" lang="ja-JP" altLang="en-US" dirty="0" smtClean="0"/>
              <a:t>個の組で</a:t>
            </a:r>
            <a:r>
              <a:rPr kumimoji="1" lang="en-US" altLang="ja-JP" dirty="0" smtClean="0"/>
              <a:t>OK</a:t>
            </a:r>
          </a:p>
          <a:p>
            <a:r>
              <a:rPr kumimoji="1" lang="ja-JP" altLang="en-US" dirty="0" smtClean="0"/>
              <a:t>それ以上選ぶとオーバーコンストレイントになる（不能）</a:t>
            </a:r>
            <a:endParaRPr kumimoji="1" lang="en-US" altLang="ja-JP" dirty="0" smtClean="0"/>
          </a:p>
          <a:p>
            <a:r>
              <a:rPr kumimoji="1" lang="ja-JP" altLang="en-US" dirty="0" smtClean="0"/>
              <a:t>それ以下だとアンダーコンストレイント（不定）</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x1        x2            y1*z2 – z1 * y2  </a:t>
            </a:r>
          </a:p>
          <a:p>
            <a:r>
              <a:rPr kumimoji="1" lang="en-US" altLang="ja-JP" dirty="0" smtClean="0"/>
              <a:t>y1   x   y2    =      z1*x2 – x1 * z2</a:t>
            </a:r>
          </a:p>
          <a:p>
            <a:r>
              <a:rPr kumimoji="1" lang="en-US" altLang="ja-JP" dirty="0" smtClean="0"/>
              <a:t>z1        z2</a:t>
            </a:r>
            <a:r>
              <a:rPr kumimoji="1" lang="en-US" altLang="ja-JP" baseline="0" dirty="0" smtClean="0"/>
              <a:t>            x</a:t>
            </a:r>
            <a:r>
              <a:rPr kumimoji="1" lang="en-US" altLang="ja-JP" dirty="0" smtClean="0"/>
              <a:t>1*y2 – y1 * x2</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導出についてはノートを参照</a:t>
            </a:r>
            <a:r>
              <a:rPr kumimoji="1" lang="en-US" altLang="ja-JP" dirty="0" smtClean="0"/>
              <a:t>(2017</a:t>
            </a:r>
            <a:r>
              <a:rPr kumimoji="1" lang="ja-JP" altLang="en-US" dirty="0" smtClean="0"/>
              <a:t>春ごろ</a:t>
            </a:r>
            <a:r>
              <a:rPr kumimoji="1" lang="en-US" altLang="ja-JP" dirty="0" smtClean="0"/>
              <a:t>)</a:t>
            </a:r>
          </a:p>
          <a:p>
            <a:endParaRPr kumimoji="1" lang="en-US" altLang="ja-JP" dirty="0" smtClean="0"/>
          </a:p>
          <a:p>
            <a:r>
              <a:rPr kumimoji="1" lang="ja-JP" altLang="en-US" dirty="0" smtClean="0"/>
              <a:t>三次のカーネル関数</a:t>
            </a:r>
            <a:r>
              <a:rPr kumimoji="1" lang="en-US" altLang="ja-JP" dirty="0" smtClean="0"/>
              <a:t>h(x)</a:t>
            </a:r>
          </a:p>
          <a:p>
            <a:r>
              <a:rPr kumimoji="1" lang="en-US" altLang="ja-JP" dirty="0" smtClean="0"/>
              <a:t>h(x)</a:t>
            </a:r>
            <a:r>
              <a:rPr kumimoji="1" lang="ja-JP" altLang="en-US" dirty="0" smtClean="0"/>
              <a:t> </a:t>
            </a:r>
            <a:r>
              <a:rPr kumimoji="1" lang="en-US" altLang="ja-JP" dirty="0" smtClean="0"/>
              <a:t>= </a:t>
            </a:r>
            <a:r>
              <a:rPr kumimoji="1" lang="en-US" altLang="ja-JP" baseline="0" dirty="0" smtClean="0"/>
              <a:t>A1 x</a:t>
            </a:r>
            <a:r>
              <a:rPr kumimoji="1" lang="en-US" altLang="ja-JP" baseline="30000" dirty="0" smtClean="0"/>
              <a:t>3 </a:t>
            </a:r>
            <a:r>
              <a:rPr kumimoji="1" lang="en-US" altLang="ja-JP" baseline="0" dirty="0" smtClean="0"/>
              <a:t>+B1 x</a:t>
            </a:r>
            <a:r>
              <a:rPr kumimoji="1" lang="en-US" altLang="ja-JP" baseline="30000" dirty="0" smtClean="0"/>
              <a:t>2 </a:t>
            </a:r>
            <a:r>
              <a:rPr kumimoji="1" lang="en-US" altLang="ja-JP" baseline="0" dirty="0" smtClean="0"/>
              <a:t>+C1 x</a:t>
            </a:r>
            <a:r>
              <a:rPr kumimoji="1" lang="en-US" altLang="ja-JP" baseline="30000" dirty="0" smtClean="0"/>
              <a:t> </a:t>
            </a:r>
            <a:r>
              <a:rPr kumimoji="1" lang="en-US" altLang="ja-JP" baseline="0" dirty="0" smtClean="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h(x)</a:t>
            </a:r>
            <a:r>
              <a:rPr kumimoji="1" lang="ja-JP" altLang="en-US" dirty="0" smtClean="0"/>
              <a:t> </a:t>
            </a:r>
            <a:r>
              <a:rPr kumimoji="1" lang="en-US" altLang="ja-JP" dirty="0" smtClean="0"/>
              <a:t>= </a:t>
            </a:r>
            <a:r>
              <a:rPr kumimoji="1" lang="en-US" altLang="ja-JP" baseline="0" dirty="0" smtClean="0"/>
              <a:t>A2 x</a:t>
            </a:r>
            <a:r>
              <a:rPr kumimoji="1" lang="en-US" altLang="ja-JP" baseline="30000" dirty="0" smtClean="0"/>
              <a:t>3 </a:t>
            </a:r>
            <a:r>
              <a:rPr kumimoji="1" lang="en-US" altLang="ja-JP" baseline="0" dirty="0" smtClean="0"/>
              <a:t>+B2 x</a:t>
            </a:r>
            <a:r>
              <a:rPr kumimoji="1" lang="en-US" altLang="ja-JP" baseline="30000" dirty="0" smtClean="0"/>
              <a:t>2 </a:t>
            </a:r>
            <a:r>
              <a:rPr kumimoji="1" lang="en-US" altLang="ja-JP" baseline="0" dirty="0" smtClean="0"/>
              <a:t>+C2 x</a:t>
            </a:r>
            <a:r>
              <a:rPr kumimoji="1" lang="en-US" altLang="ja-JP" baseline="30000" dirty="0" smtClean="0"/>
              <a:t> </a:t>
            </a:r>
            <a:r>
              <a:rPr kumimoji="1" lang="en-US" altLang="ja-JP" baseline="0" dirty="0" smtClean="0"/>
              <a:t>+D2    1&lt;|x|&lt;2</a:t>
            </a:r>
          </a:p>
          <a:p>
            <a:r>
              <a:rPr kumimoji="1" lang="en-US" altLang="ja-JP" dirty="0" smtClean="0"/>
              <a:t>h(x)</a:t>
            </a:r>
            <a:r>
              <a:rPr kumimoji="1" lang="ja-JP" altLang="en-US" dirty="0" smtClean="0"/>
              <a:t> </a:t>
            </a:r>
            <a:r>
              <a:rPr kumimoji="1" lang="en-US" altLang="ja-JP" dirty="0" smtClean="0"/>
              <a:t>= 0</a:t>
            </a:r>
          </a:p>
          <a:p>
            <a:r>
              <a:rPr kumimoji="1" lang="ja-JP" altLang="en-US" dirty="0" smtClean="0"/>
              <a:t>を仮定し，</a:t>
            </a:r>
            <a:endParaRPr kumimoji="1" lang="en-US" altLang="ja-JP" dirty="0" smtClean="0"/>
          </a:p>
          <a:p>
            <a:r>
              <a:rPr kumimoji="1" lang="en-US" altLang="ja-JP" dirty="0" smtClean="0"/>
              <a:t>h(0) = 1, h(-1) = h(1) = h(2) = 0</a:t>
            </a:r>
          </a:p>
          <a:p>
            <a:r>
              <a:rPr kumimoji="1" lang="ja-JP" altLang="en-US" dirty="0" smtClean="0"/>
              <a:t>と境界における勾配の連続性を仮定すると得られる．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この図は、先の図と補間順序が異なる</a:t>
            </a:r>
            <a:endParaRPr kumimoji="1" lang="en-US" altLang="ja-JP" dirty="0" smtClean="0"/>
          </a:p>
          <a:p>
            <a:endParaRPr kumimoji="1" lang="en-US" altLang="ja-JP" dirty="0" smtClean="0"/>
          </a:p>
          <a:p>
            <a:r>
              <a:rPr kumimoji="1" lang="ja-JP" altLang="en-US" dirty="0" smtClean="0"/>
              <a:t>まず、</a:t>
            </a:r>
            <a:r>
              <a:rPr kumimoji="1" lang="en-US" altLang="ja-JP" dirty="0" smtClean="0"/>
              <a:t>y=0,</a:t>
            </a:r>
            <a:r>
              <a:rPr kumimoji="1" lang="en-US" altLang="ja-JP" baseline="0" dirty="0" smtClean="0"/>
              <a:t> y=1, y=2, y=3</a:t>
            </a:r>
            <a:r>
              <a:rPr kumimoji="1" lang="ja-JP" altLang="en-US" baseline="0" dirty="0" smtClean="0"/>
              <a:t>で補完して緑の曲線上の黄色の点を取得</a:t>
            </a:r>
            <a:endParaRPr kumimoji="1" lang="en-US" altLang="ja-JP" baseline="0" dirty="0" smtClean="0"/>
          </a:p>
          <a:p>
            <a:endParaRPr kumimoji="1" lang="en-US" altLang="ja-JP" baseline="0" dirty="0" smtClean="0"/>
          </a:p>
          <a:p>
            <a:endParaRPr kumimoji="1" lang="en-US" altLang="ja-JP" baseline="0" dirty="0" smtClean="0"/>
          </a:p>
          <a:p>
            <a:r>
              <a:rPr kumimoji="1" lang="en-US" altLang="ja-JP" baseline="0" dirty="0" smtClean="0"/>
              <a:t>H(x) F H(y) </a:t>
            </a:r>
            <a:r>
              <a:rPr kumimoji="1" lang="ja-JP" altLang="en-US" baseline="0" dirty="0" smtClean="0"/>
              <a:t>という計算を， </a:t>
            </a:r>
            <a:r>
              <a:rPr kumimoji="1" lang="en-US" altLang="ja-JP" baseline="0" dirty="0" smtClean="0"/>
              <a:t>(H(x)F) H(y)</a:t>
            </a:r>
            <a:r>
              <a:rPr kumimoji="1" lang="ja-JP" altLang="en-US" baseline="0" dirty="0" smtClean="0"/>
              <a:t>の順序で行っている</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r>
                  <a:rPr kumimoji="1" lang="en-US" altLang="ja-JP" dirty="0" smtClean="0"/>
                  <a:t>(3-x)(-2)1 + (3-x)(3-x)x</a:t>
                </a:r>
              </a:p>
              <a:p>
                <a:r>
                  <a:rPr kumimoji="1" lang="en-US" altLang="ja-JP" dirty="0" smtClean="0"/>
                  <a:t>=x^3 </a:t>
                </a: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en-US" altLang="ja-JP" dirty="0" smtClean="0"/>
              </a:p>
              <a:p>
                <a:r>
                  <a:rPr kumimoji="1" lang="en-US" altLang="ja-JP" dirty="0" smtClean="0"/>
                  <a:t>A v1 = a1 v1, </a:t>
                </a:r>
                <a:r>
                  <a:rPr kumimoji="1" lang="en-US" altLang="ja-JP" baseline="0" dirty="0" smtClean="0"/>
                  <a:t> </a:t>
                </a:r>
                <a:r>
                  <a:rPr kumimoji="1" lang="en-US" altLang="ja-JP" dirty="0" smtClean="0"/>
                  <a:t>A v2 = a2 v2,</a:t>
                </a:r>
                <a:r>
                  <a:rPr kumimoji="1" lang="en-US" altLang="ja-JP" baseline="0" dirty="0" smtClean="0"/>
                  <a:t>  </a:t>
                </a:r>
                <a:r>
                  <a:rPr kumimoji="1" lang="en-US" altLang="ja-JP" dirty="0" smtClean="0"/>
                  <a:t>A v3 = a3 v3</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 (v1 v2 v3) = (v1</a:t>
                </a:r>
                <a:r>
                  <a:rPr kumimoji="1" lang="en-US" altLang="ja-JP" baseline="0" dirty="0" smtClean="0"/>
                  <a:t> v2 v3) D(a1 a2 a3)</a:t>
                </a:r>
                <a:endParaRPr kumimoji="1" lang="en-US" altLang="ja-JP" dirty="0" smtClean="0"/>
              </a:p>
              <a:p>
                <a:r>
                  <a:rPr kumimoji="1" lang="en-US" altLang="ja-JP" dirty="0" smtClean="0"/>
                  <a:t>A U = U</a:t>
                </a:r>
                <a:r>
                  <a:rPr kumimoji="1" lang="en-US" altLang="ja-JP" baseline="0" dirty="0" smtClean="0"/>
                  <a:t> D</a:t>
                </a:r>
              </a:p>
              <a:p>
                <a:r>
                  <a:rPr kumimoji="1" lang="en-US" altLang="ja-JP" baseline="0" smtClean="0"/>
                  <a:t>   A </a:t>
                </a:r>
                <a:r>
                  <a:rPr kumimoji="1" lang="en-US" altLang="ja-JP" baseline="0" dirty="0" smtClean="0"/>
                  <a:t>= U D U^T</a:t>
                </a:r>
                <a:endParaRPr kumimoji="1" lang="en-US" altLang="ja-JP" dirty="0" smtClean="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sz="1050" dirty="0" smtClean="0"/>
              <a:t> </a:t>
            </a:r>
            <a:r>
              <a:rPr kumimoji="1" lang="en-US" altLang="ja-JP" dirty="0" smtClean="0"/>
              <a:t>1 1</a:t>
            </a:r>
          </a:p>
          <a:p>
            <a:r>
              <a:rPr kumimoji="1" lang="en-US" altLang="ja-JP" dirty="0" smtClean="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2018/10/1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2018/10/1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2018/10/1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46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01.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54.png"/><Relationship Id="rId5" Type="http://schemas.openxmlformats.org/officeDocument/2006/relationships/image" Target="../media/image420.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31.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63.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46.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8.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84.png"/><Relationship Id="rId1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6.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46.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8.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46.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46.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9.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46.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 Type="http://schemas.openxmlformats.org/officeDocument/2006/relationships/image" Target="../media/image176.png"/><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46.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3.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2.png"/></Relationships>
</file>

<file path=ppt/slides/_rels/slide3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4.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image" Target="../media/image46.png"/><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23" Type="http://schemas.openxmlformats.org/officeDocument/2006/relationships/image" Target="../media/image229.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image" Target="../media/image230.jp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33.jpg"/><Relationship Id="rId4" Type="http://schemas.openxmlformats.org/officeDocument/2006/relationships/image" Target="../media/image232.jpg"/></Relationships>
</file>

<file path=ppt/slides/_rels/slide3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jpg"/><Relationship Id="rId5" Type="http://schemas.openxmlformats.org/officeDocument/2006/relationships/image" Target="../media/image230.jpg"/><Relationship Id="rId4" Type="http://schemas.openxmlformats.org/officeDocument/2006/relationships/image" Target="../media/image2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png"/><Relationship Id="rId7" Type="http://schemas.openxmlformats.org/officeDocument/2006/relationships/image" Target="../media/image5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261.png"/><Relationship Id="rId9"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261.png"/><Relationship Id="rId7" Type="http://schemas.openxmlformats.org/officeDocument/2006/relationships/image" Target="../media/image131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8.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421.png"/><Relationship Id="rId9" Type="http://schemas.openxmlformats.org/officeDocument/2006/relationships/image" Target="../media/image380.png"/></Relationships>
</file>

<file path=ppt/slides/_rels/slide62.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63.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1</a:t>
            </a:r>
            <a:br>
              <a:rPr lang="en-US" altLang="ja-JP" sz="5400" dirty="0" smtClean="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smtClean="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smtClean="0"/>
                  <a:t>行列の対角化は，様々なところで利用する大切な概念</a:t>
                </a:r>
                <a:endParaRPr kumimoji="1" lang="en-US" altLang="ja-JP" dirty="0" smtClean="0"/>
              </a:p>
              <a:p>
                <a:pPr lvl="1">
                  <a:lnSpc>
                    <a:spcPct val="100000"/>
                  </a:lnSpc>
                </a:pPr>
                <a:r>
                  <a:rPr lang="ja-JP" altLang="en-US" dirty="0" smtClean="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smtClean="0"/>
              </a:p>
              <a:p>
                <a:pPr lvl="1">
                  <a:lnSpc>
                    <a:spcPct val="100000"/>
                  </a:lnSpc>
                </a:pPr>
                <a:r>
                  <a:rPr lang="ja-JP" altLang="en-US" dirty="0" smtClean="0"/>
                  <a:t>極分解</a:t>
                </a:r>
                <a:r>
                  <a:rPr lang="ja-JP" altLang="en-US" dirty="0"/>
                  <a:t>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smtClean="0"/>
              </a:p>
              <a:p>
                <a:pPr lvl="1">
                  <a:lnSpc>
                    <a:spcPct val="100000"/>
                  </a:lnSpc>
                </a:pPr>
                <a:endParaRPr lang="en-US" altLang="ja-JP" dirty="0"/>
              </a:p>
              <a:p>
                <a:pPr>
                  <a:lnSpc>
                    <a:spcPct val="100000"/>
                  </a:lnSpc>
                </a:pPr>
                <a:r>
                  <a:rPr lang="ja-JP" altLang="en-US" dirty="0" smtClean="0"/>
                  <a:t>行列はいつも対角化できるわけではない</a:t>
                </a:r>
                <a:endParaRPr lang="en-US" altLang="ja-JP" dirty="0" smtClean="0"/>
              </a:p>
              <a:p>
                <a:pPr lvl="1">
                  <a:lnSpc>
                    <a:spcPct val="100000"/>
                  </a:lnSpc>
                </a:pPr>
                <a:r>
                  <a:rPr lang="en-US" altLang="ja-JP" sz="2000" b="1" dirty="0" smtClean="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smtClean="0"/>
                  <a:t> が</a:t>
                </a:r>
                <a:r>
                  <a:rPr lang="en-US" altLang="ja-JP" sz="2000" dirty="0"/>
                  <a:t>n</a:t>
                </a:r>
                <a:r>
                  <a:rPr lang="ja-JP" altLang="en-US" sz="2000" dirty="0"/>
                  <a:t>本</a:t>
                </a:r>
                <a:r>
                  <a:rPr lang="ja-JP" altLang="en-US" sz="2000" dirty="0" smtClean="0"/>
                  <a:t>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smtClean="0"/>
                  <a:t>は対角化可能</a:t>
                </a:r>
                <a:r>
                  <a:rPr lang="en-US" altLang="ja-JP" sz="2000" dirty="0" smtClean="0"/>
                  <a:t>』:</a:t>
                </a:r>
                <a14:m>
                  <m:oMath xmlns:m="http://schemas.openxmlformats.org/officeDocument/2006/math">
                    <m:r>
                      <a:rPr lang="en-US" altLang="ja-JP" sz="2000" b="1">
                        <a:latin typeface="Cambria Math" panose="02040503050406030204" pitchFamily="18" charset="0"/>
                      </a:rPr>
                      <m:t>𝐀</m:t>
                    </m:r>
                  </m:oMath>
                </a14:m>
                <a:r>
                  <a:rPr lang="ja-JP" altLang="en-US" sz="2000" dirty="0" smtClean="0"/>
                  <a:t>の持つ</a:t>
                </a:r>
                <a:r>
                  <a:rPr lang="en-US" altLang="ja-JP" sz="2000" dirty="0" smtClean="0"/>
                  <a:t>n</a:t>
                </a:r>
                <a:r>
                  <a:rPr lang="ja-JP" altLang="en-US" sz="2000" dirty="0" smtClean="0"/>
                  <a:t>個の固有値がすべて異なれば，</a:t>
                </a:r>
                <a:r>
                  <a:rPr lang="en-US" altLang="ja-JP" sz="2000" i="1" dirty="0" smtClean="0"/>
                  <a:t>n</a:t>
                </a:r>
                <a:r>
                  <a:rPr lang="ja-JP" altLang="en-US" sz="2000" dirty="0" smtClean="0"/>
                  <a:t>本の線形独立な固有ベクトルが存在するので対角化可能．</a:t>
                </a:r>
                <a:endParaRPr lang="en-US" altLang="ja-JP" sz="2000" dirty="0" smtClean="0"/>
              </a:p>
              <a:p>
                <a:pPr lvl="1">
                  <a:lnSpc>
                    <a:spcPct val="100000"/>
                  </a:lnSpc>
                </a:pPr>
                <a:r>
                  <a:rPr lang="ja-JP" altLang="en-US" sz="2000" dirty="0" smtClean="0"/>
                  <a:t>固有値が重複する（固有多項式が重解を持つ）</a:t>
                </a:r>
                <a:r>
                  <a:rPr lang="ja-JP" altLang="en-US" sz="2000" dirty="0"/>
                  <a:t>場合</a:t>
                </a:r>
                <a:r>
                  <a:rPr lang="ja-JP" altLang="en-US" sz="2000" dirty="0" smtClean="0"/>
                  <a:t>に，対角化できないことがある．</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2"/>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3"/>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909637" y="933400"/>
            <a:ext cx="7256463"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smtClean="0"/>
          </a:p>
          <a:p>
            <a:endParaRPr lang="en-US" altLang="ja-JP" dirty="0"/>
          </a:p>
          <a:p>
            <a:endParaRPr lang="en-US" altLang="ja-JP" dirty="0" smtClean="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823134" y="48367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8367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smtClean="0"/>
              <a:t>固有値・固有ベクトルの意味</a:t>
            </a:r>
            <a:endParaRPr lang="ja-JP" altLang="en-US" sz="3200" dirty="0"/>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687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814387" y="932764"/>
            <a:ext cx="7377113" cy="3993248"/>
          </a:xfrm>
          <a:prstGeom prst="rect">
            <a:avLst/>
          </a:prstGeom>
        </p:spPr>
      </p:pic>
    </p:spTree>
    <p:extLst>
      <p:ext uri="{BB962C8B-B14F-4D97-AF65-F5344CB8AC3E}">
        <p14:creationId xmlns:p14="http://schemas.microsoft.com/office/powerpoint/2010/main" val="1238754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823134" y="46589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6589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153250"/>
            <a:ext cx="9110186"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称</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行列の固有ベクトルは互いに直行する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固有値が負なので固有ベクトルに対して鏡面変換が起こっている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410499229"/>
              </p:ext>
            </p:extLst>
          </p:nvPr>
        </p:nvGraphicFramePr>
        <p:xfrm>
          <a:off x="896939" y="774700"/>
          <a:ext cx="7027862" cy="3848746"/>
        </p:xfrm>
        <a:graphic>
          <a:graphicData uri="http://schemas.openxmlformats.org/presentationml/2006/ole">
            <mc:AlternateContent xmlns:mc="http://schemas.openxmlformats.org/markup-compatibility/2006">
              <mc:Choice xmlns:v="urn:schemas-microsoft-com:vml" Requires="v">
                <p:oleObj spid="_x0000_s1052"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896939" y="774700"/>
                        <a:ext cx="7027862"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まとめ</a:t>
            </a:r>
            <a:r>
              <a:rPr lang="ja-JP" altLang="en-US" sz="3600" dirty="0"/>
              <a:t> </a:t>
            </a:r>
            <a:r>
              <a:rPr lang="en-US" altLang="ja-JP" sz="3600" dirty="0" smtClean="0"/>
              <a:t>: </a:t>
            </a:r>
            <a:r>
              <a:rPr lang="ja-JP" altLang="en-US" sz="3600" dirty="0" smtClean="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smtClean="0"/>
              <a:t>画像処理（と</a:t>
            </a:r>
            <a:r>
              <a:rPr kumimoji="1" lang="en-US" altLang="ja-JP" dirty="0" smtClean="0"/>
              <a:t>CG</a:t>
            </a:r>
            <a:r>
              <a:rPr kumimoji="1" lang="ja-JP" altLang="en-US" dirty="0" smtClean="0"/>
              <a:t>）に頻出する行列・ベクトル演算の基礎を復習した</a:t>
            </a:r>
            <a:endParaRPr kumimoji="1" lang="en-US" altLang="ja-JP" dirty="0" smtClean="0"/>
          </a:p>
          <a:p>
            <a:pPr lvl="1"/>
            <a:r>
              <a:rPr lang="ja-JP" altLang="en-US" dirty="0" smtClean="0"/>
              <a:t>行列とベクトルの積</a:t>
            </a:r>
            <a:endParaRPr lang="en-US" altLang="ja-JP" dirty="0" smtClean="0"/>
          </a:p>
          <a:p>
            <a:pPr lvl="1"/>
            <a:r>
              <a:rPr lang="ja-JP" altLang="en-US" dirty="0" smtClean="0"/>
              <a:t>内積・外積</a:t>
            </a:r>
            <a:endParaRPr lang="en-US" altLang="ja-JP" dirty="0" smtClean="0"/>
          </a:p>
          <a:p>
            <a:pPr lvl="1"/>
            <a:r>
              <a:rPr lang="ja-JP" altLang="en-US" dirty="0"/>
              <a:t>逆行列</a:t>
            </a:r>
            <a:endParaRPr lang="en-US" altLang="ja-JP" dirty="0" smtClean="0"/>
          </a:p>
          <a:p>
            <a:pPr lvl="1"/>
            <a:r>
              <a:rPr lang="ja-JP" altLang="en-US" dirty="0" smtClean="0"/>
              <a:t>固有値・固有ベクトル</a:t>
            </a:r>
            <a:endParaRPr lang="en-US" altLang="ja-JP" dirty="0" smtClean="0"/>
          </a:p>
          <a:p>
            <a:pPr lvl="1"/>
            <a:r>
              <a:rPr lang="ja-JP" altLang="en-US" dirty="0" smtClean="0"/>
              <a:t>対角化</a:t>
            </a:r>
            <a:endParaRPr lang="en-US" altLang="ja-JP" dirty="0"/>
          </a:p>
          <a:p>
            <a:pPr marL="457200" lvl="1" indent="0">
              <a:buNone/>
            </a:pPr>
            <a:endParaRPr lang="en-US" altLang="ja-JP" dirty="0"/>
          </a:p>
          <a:p>
            <a:pPr marL="457200" lvl="1" indent="0">
              <a:buNone/>
            </a:pPr>
            <a:r>
              <a:rPr lang="ja-JP" altLang="en-US" dirty="0" smtClean="0"/>
              <a:t>今日</a:t>
            </a:r>
            <a:r>
              <a:rPr lang="ja-JP" altLang="en-US" dirty="0"/>
              <a:t>復習</a:t>
            </a:r>
            <a:r>
              <a:rPr lang="ja-JP" altLang="en-US" dirty="0" smtClean="0"/>
              <a:t>した</a:t>
            </a:r>
            <a:r>
              <a:rPr lang="ja-JP" altLang="en-US" dirty="0"/>
              <a:t>内容</a:t>
            </a:r>
            <a:r>
              <a:rPr lang="ja-JP" altLang="en-US" dirty="0" smtClean="0"/>
              <a:t>は色々な分野で頻繁に出てくるので</a:t>
            </a:r>
            <a:r>
              <a:rPr lang="ja-JP" altLang="en-US" b="1" dirty="0" smtClean="0">
                <a:solidFill>
                  <a:srgbClr val="FF0000"/>
                </a:solidFill>
              </a:rPr>
              <a:t>覚えて</a:t>
            </a:r>
            <a:r>
              <a:rPr lang="ja-JP" altLang="en-US" dirty="0" smtClean="0"/>
              <a:t>ください</a:t>
            </a:r>
            <a:endParaRPr lang="en-US" altLang="ja-JP" dirty="0" smtClean="0"/>
          </a:p>
        </p:txBody>
      </p:sp>
    </p:spTree>
    <p:extLst>
      <p:ext uri="{BB962C8B-B14F-4D97-AF65-F5344CB8AC3E}">
        <p14:creationId xmlns:p14="http://schemas.microsoft.com/office/powerpoint/2010/main" val="1177165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行列の積により画像を変形する線形変換を紹介する</a:t>
            </a:r>
            <a:endParaRPr lang="en-US" altLang="ja-JP" sz="2400" dirty="0" smtClean="0"/>
          </a:p>
          <a:p>
            <a:r>
              <a:rPr kumimoji="1" lang="ja-JP" altLang="en-US" sz="2400" dirty="0" smtClean="0"/>
              <a:t>行列の形で、</a:t>
            </a:r>
            <a:r>
              <a:rPr kumimoji="1" lang="ja-JP" altLang="en-US" sz="2400" b="1" dirty="0" smtClean="0"/>
              <a:t>拡大縮小</a:t>
            </a:r>
            <a:r>
              <a:rPr kumimoji="1" lang="ja-JP" altLang="en-US" sz="2400" dirty="0" smtClean="0"/>
              <a:t>・</a:t>
            </a:r>
            <a:r>
              <a:rPr kumimoji="1" lang="ja-JP" altLang="en-US" sz="2400" b="1" dirty="0" smtClean="0"/>
              <a:t>回転</a:t>
            </a:r>
            <a:r>
              <a:rPr kumimoji="1" lang="ja-JP" altLang="en-US" sz="2400" dirty="0" smtClean="0"/>
              <a:t>・</a:t>
            </a:r>
            <a:r>
              <a:rPr kumimoji="1" lang="ja-JP" altLang="en-US" sz="2400" b="1" dirty="0" smtClean="0"/>
              <a:t>鏡映</a:t>
            </a:r>
            <a:r>
              <a:rPr kumimoji="1" lang="ja-JP" altLang="en-US" sz="2400" dirty="0" smtClean="0"/>
              <a:t>・</a:t>
            </a:r>
            <a:r>
              <a:rPr lang="ja-JP" altLang="en-US" sz="2400" b="1" dirty="0"/>
              <a:t>せん断</a:t>
            </a:r>
            <a:r>
              <a:rPr lang="ja-JP" altLang="en-US" sz="2400" dirty="0" smtClean="0"/>
              <a:t>、という変換に分類される</a:t>
            </a:r>
            <a:endParaRPr lang="en-US" altLang="ja-JP" sz="2400" dirty="0" smtClean="0"/>
          </a:p>
          <a:p>
            <a:r>
              <a:rPr kumimoji="1" lang="ja-JP" altLang="en-US" sz="2400" dirty="0" smtClean="0"/>
              <a:t>変換の</a:t>
            </a:r>
            <a:r>
              <a:rPr kumimoji="1" lang="ja-JP" altLang="en-US" sz="2400" b="1" dirty="0" smtClean="0"/>
              <a:t>合成</a:t>
            </a:r>
            <a:r>
              <a:rPr kumimoji="1" lang="ja-JP" altLang="en-US" sz="2400" dirty="0" smtClean="0"/>
              <a:t>も行なえる</a:t>
            </a:r>
            <a:endParaRPr kumimoji="1" lang="ja-JP" altLang="en-US" sz="24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92" y="1788885"/>
            <a:ext cx="2565400" cy="2565400"/>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05967">
            <a:off x="7359048" y="2104571"/>
            <a:ext cx="3381523" cy="1712685"/>
          </a:xfrm>
          <a:prstGeom prst="rect">
            <a:avLst/>
          </a:prstGeom>
        </p:spPr>
      </p:pic>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69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12" y="283483"/>
            <a:ext cx="11473211" cy="733270"/>
          </a:xfrm>
        </p:spPr>
        <p:txBody>
          <a:bodyPr/>
          <a:lstStyle/>
          <a:p>
            <a:pPr algn="ctr"/>
            <a:r>
              <a:rPr kumimoji="1" lang="ja-JP" altLang="en-US" dirty="0" smtClean="0"/>
              <a:t>線形変換</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2412" y="1045029"/>
                <a:ext cx="11473211" cy="2973879"/>
              </a:xfrm>
            </p:spPr>
            <p:txBody>
              <a:bodyPr>
                <a:normAutofit/>
              </a:bodyPr>
              <a:lstStyle/>
              <a:p>
                <a:pPr>
                  <a:lnSpc>
                    <a:spcPct val="100000"/>
                  </a:lnSpc>
                  <a:spcBef>
                    <a:spcPts val="0"/>
                  </a:spcBef>
                </a:pPr>
                <a:r>
                  <a:rPr kumimoji="1" lang="ja-JP" altLang="en-US" sz="2400" dirty="0" smtClean="0"/>
                  <a:t>画像は</a:t>
                </a:r>
                <a:r>
                  <a:rPr kumimoji="1" lang="en-US" altLang="ja-JP" sz="2400" dirty="0" smtClean="0"/>
                  <a:t>2</a:t>
                </a:r>
                <a:r>
                  <a:rPr kumimoji="1" lang="ja-JP" altLang="en-US" sz="2400" dirty="0" smtClean="0"/>
                  <a:t>次元座標系に配置されているとする</a:t>
                </a:r>
                <a:endParaRPr kumimoji="1" lang="en-US" altLang="ja-JP" sz="2400" dirty="0" smtClean="0"/>
              </a:p>
              <a:p>
                <a:pPr lvl="1">
                  <a:lnSpc>
                    <a:spcPct val="100000"/>
                  </a:lnSpc>
                  <a:spcBef>
                    <a:spcPts val="0"/>
                  </a:spcBef>
                </a:pPr>
                <a:r>
                  <a:rPr lang="ja-JP" altLang="en-US" sz="2000" dirty="0"/>
                  <a:t>教科書</a:t>
                </a:r>
                <a:r>
                  <a:rPr lang="ja-JP" altLang="en-US" sz="2000" dirty="0" smtClean="0"/>
                  <a:t>に合わせて左下を原点とする</a:t>
                </a:r>
                <a:endParaRPr lang="en-US" altLang="ja-JP" sz="2000" dirty="0" smtClean="0"/>
              </a:p>
              <a:p>
                <a:pPr lvl="1">
                  <a:lnSpc>
                    <a:spcPct val="100000"/>
                  </a:lnSpc>
                  <a:spcBef>
                    <a:spcPts val="0"/>
                  </a:spcBef>
                </a:pPr>
                <a:r>
                  <a:rPr kumimoji="1" lang="ja-JP" altLang="en-US" sz="2000" dirty="0" smtClean="0"/>
                  <a:t>環境</a:t>
                </a:r>
                <a:r>
                  <a:rPr kumimoji="1" lang="en-US" altLang="ja-JP" sz="2000" dirty="0" smtClean="0"/>
                  <a:t>(Windows</a:t>
                </a:r>
                <a:r>
                  <a:rPr kumimoji="1" lang="ja-JP" altLang="en-US" sz="2000" dirty="0" smtClean="0"/>
                  <a:t>とか</a:t>
                </a:r>
                <a:r>
                  <a:rPr kumimoji="1" lang="en-US" altLang="ja-JP" sz="2000" dirty="0" smtClean="0"/>
                  <a:t>)</a:t>
                </a:r>
                <a:r>
                  <a:rPr kumimoji="1" lang="ja-JP" altLang="en-US" sz="2000" dirty="0" smtClean="0"/>
                  <a:t>によっては左上が原点のことも多い</a:t>
                </a:r>
                <a:endParaRPr kumimoji="1" lang="en-US" altLang="ja-JP" sz="2000" dirty="0" smtClean="0"/>
              </a:p>
              <a:p>
                <a:pPr>
                  <a:lnSpc>
                    <a:spcPct val="100000"/>
                  </a:lnSpc>
                  <a:spcBef>
                    <a:spcPts val="1200"/>
                  </a:spcBef>
                </a:pPr>
                <a:r>
                  <a:rPr lang="ja-JP" altLang="en-US" sz="2400" dirty="0" smtClean="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smtClean="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smtClean="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smtClean="0"/>
                  <a:t> と変形する</a:t>
                </a:r>
                <a:endParaRPr kumimoji="1" lang="en-US" altLang="ja-JP" sz="2400" dirty="0" smtClean="0"/>
              </a:p>
              <a:p>
                <a:pPr lvl="1">
                  <a:lnSpc>
                    <a:spcPct val="100000"/>
                  </a:lnSpc>
                  <a:spcBef>
                    <a:spcPts val="1200"/>
                  </a:spcBef>
                </a:pPr>
                <a:r>
                  <a:rPr lang="ja-JP" altLang="en-US" sz="2000" dirty="0" smtClean="0"/>
                  <a:t>つまり</a:t>
                </a:r>
                <a:r>
                  <a:rPr lang="en-US" altLang="ja-JP" sz="2000" dirty="0" smtClean="0"/>
                  <a:t>2</a:t>
                </a:r>
                <a:r>
                  <a:rPr lang="ja-JP" altLang="en-US" sz="2000" dirty="0" smtClean="0"/>
                  <a:t>次元空間全体が行列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smtClean="0"/>
                  <a:t>により歪められる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2973879"/>
              </a:xfrm>
              <a:blipFill rotWithShape="0">
                <a:blip r:embed="rId2"/>
                <a:stretch>
                  <a:fillRect l="-744" t="-2049"/>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4"/>
                <a:stretch>
                  <a:fillRect/>
                </a:stretch>
              </a:blipFill>
            </p:spPr>
            <p:txBody>
              <a:bodyPr/>
              <a:lstStyle/>
              <a:p>
                <a:r>
                  <a:rPr lang="ja-JP" altLang="en-US">
                    <a:noFill/>
                  </a:rPr>
                  <a:t> </a:t>
                </a:r>
              </a:p>
            </p:txBody>
          </p:sp>
        </mc:Fallback>
      </mc:AlternateContent>
      <p:pic>
        <p:nvPicPr>
          <p:cNvPr id="12" name="図 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00079" y="4673907"/>
            <a:ext cx="1784950" cy="1784950"/>
          </a:xfrm>
          <a:prstGeom prst="rect">
            <a:avLst/>
          </a:prstGeom>
        </p:spPr>
      </p:pic>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23" name="図 2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22050" y="4183381"/>
            <a:ext cx="971786" cy="2275476"/>
          </a:xfrm>
          <a:prstGeom prst="rect">
            <a:avLst/>
          </a:prstGeom>
        </p:spPr>
      </p:pic>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pic>
          <p:nvPicPr>
            <p:cNvPr id="28" name="図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70171" y="2217372"/>
              <a:ext cx="621316" cy="1836695"/>
            </a:xfrm>
            <a:prstGeom prst="rect">
              <a:avLst/>
            </a:prstGeom>
          </p:spPr>
        </p:pic>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4406"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159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15929"/>
                  <a:ext cx="642804" cy="554383"/>
                </a:xfrm>
                <a:prstGeom prst="rect">
                  <a:avLst/>
                </a:prstGeom>
                <a:blipFill rotWithShape="0">
                  <a:blip r:embed="rId7"/>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29" name="円/楕円 28"/>
            <p:cNvSpPr/>
            <p:nvPr/>
          </p:nvSpPr>
          <p:spPr>
            <a:xfrm>
              <a:off x="4851011" y="21942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0"/>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変換結果</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図示し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1"/>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3"/>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7"/>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1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回転</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6116"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6116" cy="917239"/>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5"/>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pic>
          <p:nvPicPr>
            <p:cNvPr id="51" name="図 50"/>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742950" y="4765431"/>
            <a:ext cx="5868865" cy="39565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71527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7421" y="283483"/>
            <a:ext cx="5338779" cy="733270"/>
          </a:xfrm>
        </p:spPr>
        <p:txBody>
          <a:bodyPr/>
          <a:lstStyle/>
          <a:p>
            <a:pPr algn="ctr"/>
            <a:r>
              <a:rPr kumimoji="1" lang="ja-JP" altLang="en-US" dirty="0" smtClean="0"/>
              <a:t>せん断（スキュー）</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3"/>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p:pic>
          <p:nvPicPr>
            <p:cNvPr id="57" name="図 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3466921" y="4642885"/>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8"/>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9"/>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0"/>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4791457"/>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1"/>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p:nvGrpSpPr>
          <p:grpSpPr>
            <a:xfrm>
              <a:off x="9215790" y="3826384"/>
              <a:ext cx="2976210" cy="2490731"/>
              <a:chOff x="9215790" y="3826384"/>
              <a:chExt cx="2976210" cy="2490731"/>
            </a:xfrm>
          </p:grpSpPr>
          <p:pic>
            <p:nvPicPr>
              <p:cNvPr id="58" name="図 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5790" y="4408531"/>
                <a:ext cx="2724151" cy="1278556"/>
              </a:xfrm>
              <a:prstGeom prst="rect">
                <a:avLst/>
              </a:prstGeom>
              <a:scene3d>
                <a:camera prst="isometricOffAxis2Right"/>
                <a:lightRig rig="threePt" dir="t"/>
              </a:scene3d>
            </p:spPr>
          </p:pic>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2"/>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3"/>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4"/>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5"/>
                      <a:stretch>
                        <a:fillRect/>
                      </a:stretch>
                    </a:blipFill>
                  </p:spPr>
                  <p:txBody>
                    <a:bodyPr/>
                    <a:lstStyle/>
                    <a:p>
                      <a:r>
                        <a:rPr lang="ja-JP" altLang="en-US">
                          <a:noFill/>
                        </a:rPr>
                        <a:t> </a:t>
                      </a:r>
                    </a:p>
                  </p:txBody>
                </p:sp>
              </mc:Fallback>
            </mc:AlternateContent>
          </p:grpSp>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7"/>
                    <a:stretch>
                      <a:fillRect/>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4791457"/>
                <a:ext cx="1207111" cy="1207111"/>
              </a:xfrm>
              <a:prstGeom prst="rect">
                <a:avLst/>
              </a:prstGeom>
            </p:spPr>
          </p:pic>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8"/>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0"/>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0111340" cy="943786"/>
          </a:xfrm>
        </p:spPr>
        <p:txBody>
          <a:bodyPr>
            <a:normAutofit/>
          </a:bodyPr>
          <a:lstStyle/>
          <a:p>
            <a:r>
              <a:rPr lang="ja-JP" altLang="en-US" dirty="0" smtClean="0"/>
              <a:t>鏡</a:t>
            </a:r>
            <a:r>
              <a:rPr lang="ja-JP" altLang="en-US" dirty="0"/>
              <a:t>映</a:t>
            </a:r>
            <a:r>
              <a:rPr lang="en-US" altLang="ja-JP" sz="2800" dirty="0" smtClean="0"/>
              <a:t>: </a:t>
            </a:r>
            <a:r>
              <a:rPr lang="ja-JP" altLang="en-US" sz="2800" dirty="0" smtClean="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2"/>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4"/>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62" name="図 6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67" name="図 6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9"/>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97" name="図 9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2846956"/>
              <a:ext cx="1207111" cy="1207111"/>
            </a:xfrm>
            <a:prstGeom prst="rect">
              <a:avLst/>
            </a:prstGeom>
          </p:spPr>
        </p:pic>
        <p:sp>
          <p:nvSpPr>
            <p:cNvPr id="100" name="正方形/長方形 99"/>
            <p:cNvSpPr/>
            <p:nvPr/>
          </p:nvSpPr>
          <p:spPr>
            <a:xfrm>
              <a:off x="7267598" y="4122845"/>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4"/>
                  <a:stretch>
                    <a:fillRect l="-2976" t="-4070" r="-2976"/>
                  </a:stretch>
                </a:blipFill>
              </p:spPr>
              <p:txBody>
                <a:bodyPr/>
                <a:lstStyle/>
                <a:p>
                  <a:r>
                    <a:rPr lang="ja-JP" altLang="en-US">
                      <a:noFill/>
                    </a:rPr>
                    <a:t> </a:t>
                  </a:r>
                </a:p>
              </p:txBody>
            </p:sp>
          </mc:Fallback>
        </mc:AlternateContent>
        <p:pic>
          <p:nvPicPr>
            <p:cNvPr id="112" name="図 1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a:off x="9984572" y="2840729"/>
              <a:ext cx="1209684" cy="1207111"/>
            </a:xfrm>
            <a:prstGeom prst="rect">
              <a:avLst/>
            </a:prstGeom>
          </p:spPr>
        </p:pic>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smtClean="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smtClean="0"/>
              <a:t>線形変換 </a:t>
            </a:r>
            <a:r>
              <a:rPr kumimoji="1" lang="en-US" altLang="ja-JP" sz="3600" dirty="0" smtClean="0"/>
              <a:t>: </a:t>
            </a:r>
            <a:r>
              <a:rPr lang="ja-JP" altLang="en-US" sz="3600" dirty="0" smtClean="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sz="2400" dirty="0" smtClean="0"/>
              <a:t>２つ以上の変換を続けて行う状況を考える</a:t>
            </a:r>
            <a:endParaRPr lang="en-US" altLang="ja-JP" sz="2400" dirty="0"/>
          </a:p>
          <a:p>
            <a:pPr>
              <a:lnSpc>
                <a:spcPct val="100000"/>
              </a:lnSpc>
              <a:spcBef>
                <a:spcPts val="600"/>
              </a:spcBef>
            </a:pPr>
            <a:r>
              <a:rPr lang="ja-JP" altLang="en-US" sz="2000" dirty="0" smtClean="0"/>
              <a:t>例</a:t>
            </a:r>
            <a:r>
              <a:rPr lang="en-US" altLang="ja-JP" sz="2000" dirty="0" smtClean="0"/>
              <a:t>1) </a:t>
            </a:r>
            <a:r>
              <a:rPr lang="en-US" altLang="ja-JP" sz="2000" i="1" dirty="0" smtClean="0"/>
              <a:t>θ</a:t>
            </a:r>
            <a:r>
              <a:rPr lang="ja-JP" altLang="en-US" sz="2000" dirty="0" smtClean="0"/>
              <a:t>回転し</a:t>
            </a:r>
            <a:r>
              <a:rPr lang="en-US" altLang="ja-JP" sz="2000" dirty="0" smtClean="0"/>
              <a:t>, </a:t>
            </a:r>
            <a:r>
              <a:rPr lang="ja-JP" altLang="en-US" sz="2000" dirty="0" smtClean="0"/>
              <a:t>さらに</a:t>
            </a:r>
            <a:r>
              <a:rPr lang="en-US" altLang="ja-JP" sz="2000" dirty="0" smtClean="0"/>
              <a:t>x</a:t>
            </a:r>
            <a:r>
              <a:rPr lang="ja-JP" altLang="en-US" sz="2000" dirty="0" smtClean="0"/>
              <a:t>軸方向に </a:t>
            </a:r>
            <a:r>
              <a:rPr lang="en-US" altLang="ja-JP" sz="2000" i="1" dirty="0" smtClean="0">
                <a:latin typeface="Times New Roman" panose="02020603050405020304" pitchFamily="18" charset="0"/>
                <a:cs typeface="Times New Roman" panose="02020603050405020304" pitchFamily="18" charset="0"/>
              </a:rPr>
              <a:t>a </a:t>
            </a:r>
            <a:r>
              <a:rPr lang="ja-JP" altLang="en-US" sz="2000" dirty="0" smtClean="0"/>
              <a:t>倍に拡大</a:t>
            </a:r>
            <a:endParaRPr lang="en-US" altLang="ja-JP" sz="2000" dirty="0" smtClean="0"/>
          </a:p>
          <a:p>
            <a:pPr>
              <a:lnSpc>
                <a:spcPct val="100000"/>
              </a:lnSpc>
              <a:spcBef>
                <a:spcPts val="600"/>
              </a:spcBef>
            </a:pPr>
            <a:r>
              <a:rPr kumimoji="1" lang="ja-JP" altLang="en-US" sz="2000" dirty="0" smtClean="0"/>
              <a:t>例</a:t>
            </a:r>
            <a:r>
              <a:rPr kumimoji="1" lang="en-US" altLang="ja-JP" sz="2000" dirty="0" smtClean="0"/>
              <a:t>2) x</a:t>
            </a:r>
            <a:r>
              <a:rPr kumimoji="1" lang="ja-JP" altLang="en-US" sz="2000" dirty="0" smtClean="0"/>
              <a:t>軸方向に</a:t>
            </a:r>
            <a:r>
              <a:rPr kumimoji="1" lang="en-US" altLang="ja-JP" sz="2000" dirty="0" smtClean="0"/>
              <a:t>45</a:t>
            </a:r>
            <a:r>
              <a:rPr kumimoji="1" lang="ja-JP" altLang="en-US" sz="2000" dirty="0" smtClean="0"/>
              <a:t>度せん断し，さらに</a:t>
            </a:r>
            <a:r>
              <a:rPr kumimoji="1" lang="en-US" altLang="ja-JP" sz="2000" dirty="0" smtClean="0"/>
              <a:t>45</a:t>
            </a:r>
            <a:r>
              <a:rPr kumimoji="1" lang="ja-JP" altLang="en-US" sz="2000" dirty="0" smtClean="0"/>
              <a:t>度回転</a:t>
            </a:r>
            <a:endParaRPr kumimoji="1" lang="en-US" altLang="ja-JP" sz="2000" dirty="0" smtClean="0"/>
          </a:p>
          <a:p>
            <a:pPr marL="457200" lvl="1" indent="0">
              <a:lnSpc>
                <a:spcPct val="100000"/>
              </a:lnSpc>
              <a:spcBef>
                <a:spcPts val="600"/>
              </a:spcBef>
              <a:buNone/>
            </a:pPr>
            <a:r>
              <a:rPr kumimoji="1" lang="en-US" altLang="ja-JP" sz="2000" dirty="0" smtClean="0">
                <a:sym typeface="Wingdings" panose="05000000000000000000" pitchFamily="2" charset="2"/>
              </a:rPr>
              <a:t> </a:t>
            </a:r>
            <a:r>
              <a:rPr lang="ja-JP" altLang="en-US" b="1" dirty="0" smtClean="0">
                <a:sym typeface="Wingdings" panose="05000000000000000000" pitchFamily="2" charset="2"/>
              </a:rPr>
              <a:t>複数の連続した変換はひとつの線形変換で表現できる</a:t>
            </a:r>
            <a:endParaRPr kumimoji="1" lang="ja-JP" altLang="en-US" b="1" dirty="0"/>
          </a:p>
        </p:txBody>
      </p:sp>
      <p:grpSp>
        <p:nvGrpSpPr>
          <p:cNvPr id="41" name="グループ化 40"/>
          <p:cNvGrpSpPr/>
          <p:nvPr/>
        </p:nvGrpSpPr>
        <p:grpSpPr>
          <a:xfrm>
            <a:off x="639424" y="2900425"/>
            <a:ext cx="10088088" cy="2456685"/>
            <a:chOff x="93620" y="4218862"/>
            <a:chExt cx="10088088" cy="2456685"/>
          </a:xfrm>
        </p:grpSpPr>
        <p:pic>
          <p:nvPicPr>
            <p:cNvPr id="4" name="図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34606" y="4948605"/>
              <a:ext cx="1207111" cy="1207111"/>
            </a:xfrm>
            <a:prstGeom prst="rect">
              <a:avLst/>
            </a:prstGeom>
          </p:spPr>
        </p:pic>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9" name="図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7352" y="5149889"/>
              <a:ext cx="1207111" cy="1207111"/>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1"/>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2"/>
                  <a:stretch>
                    <a:fillRect/>
                  </a:stretch>
                </a:blipFill>
              </p:spPr>
              <p:txBody>
                <a:bodyPr/>
                <a:lstStyle/>
                <a:p>
                  <a:r>
                    <a:rPr lang="ja-JP" altLang="en-US">
                      <a:noFill/>
                    </a:rPr>
                    <a:t> </a:t>
                  </a:r>
                </a:p>
              </p:txBody>
            </p:sp>
          </mc:Fallback>
        </mc:AlternateContent>
        <p:pic>
          <p:nvPicPr>
            <p:cNvPr id="31" name="図 30"/>
            <p:cNvPicPr>
              <a:picLocks noChangeAspect="1"/>
            </p:cNvPicPr>
            <p:nvPr/>
          </p:nvPicPr>
          <p:blipFill rotWithShape="1">
            <a:blip r:embed="rId13"/>
            <a:srcRect l="62427" b="11339"/>
            <a:stretch/>
          </p:blipFill>
          <p:spPr>
            <a:xfrm>
              <a:off x="7037541" y="4737152"/>
              <a:ext cx="3144167" cy="1724269"/>
            </a:xfrm>
            <a:prstGeom prst="rect">
              <a:avLst/>
            </a:prstGeom>
          </p:spPr>
        </p:pic>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ちょっと蛇足ですが</a:t>
            </a:r>
            <a:r>
              <a:rPr kumimoji="1" lang="ja-JP" altLang="en-US" sz="3600" dirty="0" err="1" smtClean="0"/>
              <a:t>。。。</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262079"/>
                <a:ext cx="9760858" cy="4833921"/>
              </a:xfrm>
            </p:spPr>
            <p:txBody>
              <a:bodyPr>
                <a:normAutofit lnSpcReduction="10000"/>
              </a:bodyPr>
              <a:lstStyle/>
              <a:p>
                <a:pPr>
                  <a:lnSpc>
                    <a:spcPct val="100000"/>
                  </a:lnSpc>
                  <a:spcBef>
                    <a:spcPts val="1200"/>
                  </a:spcBef>
                </a:pPr>
                <a:r>
                  <a:rPr lang="ja-JP" altLang="en-US" sz="2000" dirty="0" smtClean="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smtClean="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smtClean="0"/>
                  <a:t> </a:t>
                </a:r>
                <a:r>
                  <a:rPr lang="ja-JP" altLang="en-US" sz="2000" dirty="0" smtClean="0"/>
                  <a:t>と定義される</a:t>
                </a:r>
                <a:endParaRPr kumimoji="1" lang="en-US" altLang="ja-JP" sz="2000" dirty="0"/>
              </a:p>
              <a:p>
                <a:pPr>
                  <a:lnSpc>
                    <a:spcPct val="100000"/>
                  </a:lnSpc>
                  <a:spcBef>
                    <a:spcPts val="1200"/>
                  </a:spcBef>
                </a:pPr>
                <a:r>
                  <a:rPr lang="ja-JP" altLang="en-US" sz="2000" dirty="0" smtClean="0"/>
                  <a:t>一方 </a:t>
                </a:r>
                <a14:m>
                  <m:oMath xmlns:m="http://schemas.openxmlformats.org/officeDocument/2006/math">
                    <m:r>
                      <a:rPr lang="en-US" altLang="ja-JP" sz="2000" i="1">
                        <a:latin typeface="Cambria Math" panose="02040503050406030204" pitchFamily="18" charset="0"/>
                      </a:rPr>
                      <m:t>𝜃</m:t>
                    </m:r>
                  </m:oMath>
                </a14:m>
                <a:r>
                  <a:rPr lang="ja-JP" altLang="en-US" sz="2000" dirty="0" smtClean="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smtClean="0"/>
                  <a:t>回転しても同じことなので，</a:t>
                </a:r>
                <a:endParaRPr kumimoji="1"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smtClean="0"/>
                  <a:t> </a:t>
                </a:r>
              </a:p>
              <a:p>
                <a:pPr marL="0" indent="0">
                  <a:lnSpc>
                    <a:spcPct val="100000"/>
                  </a:lnSpc>
                  <a:spcBef>
                    <a:spcPts val="1200"/>
                  </a:spcBef>
                  <a:buNone/>
                </a:pPr>
                <a:r>
                  <a:rPr lang="ja-JP" altLang="en-US" sz="2000" dirty="0" smtClean="0"/>
                  <a:t>この右辺を</a:t>
                </a:r>
                <a:r>
                  <a:rPr lang="ja-JP" altLang="en-US" sz="2000" dirty="0"/>
                  <a:t>整理</a:t>
                </a:r>
                <a:r>
                  <a:rPr lang="ja-JP" altLang="en-US" sz="2000" dirty="0" smtClean="0"/>
                  <a:t>すると</a:t>
                </a:r>
                <a:endParaRPr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smtClean="0"/>
                  <a:t> </a:t>
                </a:r>
                <a:endParaRPr kumimoji="1" lang="en-US" altLang="ja-JP" sz="2000" dirty="0" smtClean="0"/>
              </a:p>
              <a:p>
                <a:pPr marL="0" indent="0">
                  <a:lnSpc>
                    <a:spcPct val="100000"/>
                  </a:lnSpc>
                  <a:spcBef>
                    <a:spcPts val="1200"/>
                  </a:spcBef>
                  <a:buNone/>
                </a:pPr>
                <a:r>
                  <a:rPr kumimoji="1" lang="ja-JP" altLang="en-US" sz="2000" dirty="0" smtClean="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r>
                  <a:rPr lang="ja-JP" altLang="en-US" sz="2000" dirty="0" smtClean="0"/>
                  <a:t>が現れる（もう覚えなくていい）</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a:blip r:embed="rId2"/>
                <a:stretch>
                  <a:fillRect l="-6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 </a:t>
            </a:r>
            <a:r>
              <a:rPr kumimoji="1" lang="en-US" altLang="ja-JP" smtClean="0"/>
              <a:t>: </a:t>
            </a:r>
            <a:r>
              <a:rPr kumimoji="1" lang="ja-JP" altLang="en-US" smtClean="0"/>
              <a:t>まとめ</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a:t>
            </a:r>
            <a:r>
              <a:rPr lang="ja-JP" altLang="en-US" sz="2400" dirty="0"/>
              <a:t>様々</a:t>
            </a:r>
            <a:r>
              <a:rPr lang="ja-JP" altLang="en-US" sz="2400" dirty="0" smtClean="0"/>
              <a:t>な</a:t>
            </a:r>
            <a:r>
              <a:rPr lang="ja-JP" altLang="en-US" sz="2400" dirty="0"/>
              <a:t>変換</a:t>
            </a:r>
            <a:r>
              <a:rPr lang="ja-JP" altLang="en-US" sz="2400" dirty="0" smtClean="0"/>
              <a:t>が</a:t>
            </a:r>
            <a:r>
              <a:rPr lang="ja-JP" altLang="en-US" sz="2400" dirty="0"/>
              <a:t>行える</a:t>
            </a:r>
            <a:endParaRPr lang="en-US" altLang="ja-JP" sz="2400" dirty="0" smtClean="0"/>
          </a:p>
          <a:p>
            <a:r>
              <a:rPr kumimoji="1" lang="ja-JP" altLang="en-US" sz="2400" dirty="0" smtClean="0"/>
              <a:t>行列の形で、</a:t>
            </a:r>
            <a:r>
              <a:rPr kumimoji="1" lang="ja-JP" altLang="en-US" sz="2400" b="1" dirty="0" smtClean="0"/>
              <a:t>拡大縮小・回転・鏡映・せん断</a:t>
            </a:r>
            <a:r>
              <a:rPr lang="ja-JP" altLang="en-US" sz="2400" dirty="0" smtClean="0"/>
              <a:t>、という変換に分類される</a:t>
            </a:r>
            <a:endParaRPr lang="en-US" altLang="ja-JP" sz="2400" dirty="0" smtClean="0"/>
          </a:p>
          <a:p>
            <a:r>
              <a:rPr kumimoji="1" lang="ja-JP" altLang="en-US" sz="2400" dirty="0" smtClean="0"/>
              <a:t>変換の合成も行なえる </a:t>
            </a:r>
            <a:endParaRPr kumimoji="1" lang="ja-JP" altLang="en-US" sz="2400"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2170" y="1494358"/>
            <a:ext cx="621316" cy="1836695"/>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3"/>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5"/>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0"/>
                <a:stretch>
                  <a:fillRect/>
                </a:stretch>
              </a:blipFill>
            </p:spPr>
            <p:txBody>
              <a:bodyPr/>
              <a:lstStyle/>
              <a:p>
                <a:r>
                  <a:rPr lang="ja-JP" altLang="en-US">
                    <a:noFill/>
                  </a:rPr>
                  <a:t> </a:t>
                </a:r>
              </a:p>
            </p:txBody>
          </p:sp>
        </mc:Fallback>
      </mc:AlternateContent>
      <p:pic>
        <p:nvPicPr>
          <p:cNvPr id="34" name="図 3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6342826" y="1964964"/>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1"/>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2"/>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5"/>
                <a:stretch>
                  <a:fillRect/>
                </a:stretch>
              </a:blipFill>
            </p:spPr>
            <p:txBody>
              <a:bodyPr/>
              <a:lstStyle/>
              <a:p>
                <a:r>
                  <a:rPr lang="ja-JP" altLang="en-US">
                    <a:noFill/>
                  </a:rPr>
                  <a:t> </a:t>
                </a:r>
              </a:p>
            </p:txBody>
          </p:sp>
        </mc:Fallback>
      </mc:AlternateContent>
      <p:pic>
        <p:nvPicPr>
          <p:cNvPr id="79" name="図 78"/>
          <p:cNvPicPr>
            <a:picLocks noChangeAspect="1"/>
          </p:cNvPicPr>
          <p:nvPr/>
        </p:nvPicPr>
        <p:blipFill>
          <a:blip r:embed="rId16"/>
          <a:stretch>
            <a:fillRect/>
          </a:stretch>
        </p:blipFill>
        <p:spPr>
          <a:xfrm>
            <a:off x="9516151" y="1248217"/>
            <a:ext cx="2282955" cy="2155058"/>
          </a:xfrm>
          <a:prstGeom prst="rect">
            <a:avLst/>
          </a:prstGeom>
        </p:spPr>
      </p:pic>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2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smtClean="0"/>
              <a:t>Affine</a:t>
            </a:r>
            <a:r>
              <a:rPr kumimoji="1" lang="ja-JP" altLang="en-US" sz="3600" b="1" dirty="0" smtClean="0"/>
              <a:t>変換と同次座標系</a:t>
            </a:r>
            <a:endParaRPr kumimoji="1" lang="ja-JP" altLang="en-US" sz="3600" b="1" dirty="0"/>
          </a:p>
        </p:txBody>
      </p:sp>
    </p:spTree>
    <p:extLst>
      <p:ext uri="{BB962C8B-B14F-4D97-AF65-F5344CB8AC3E}">
        <p14:creationId xmlns:p14="http://schemas.microsoft.com/office/powerpoint/2010/main" val="10202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smtClean="0"/>
              <a:t>平行移動</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では</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ない</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4" name="正方形/長方形 33"/>
              <p:cNvSpPr/>
              <p:nvPr/>
            </p:nvSpPr>
            <p:spPr>
              <a:xfrm>
                <a:off x="1130299" y="1284013"/>
                <a:ext cx="568598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a:t>
                </a:r>
                <a14:m>
                  <m:oMath xmlns:m="http://schemas.openxmlformats.org/officeDocument/2006/math">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𝑏</m:t>
                    </m:r>
                    <m:r>
                      <a:rPr lang="en-US" altLang="ja-JP" sz="2400" b="0" i="1" smtClean="0">
                        <a:latin typeface="Cambria Math" panose="02040503050406030204" pitchFamily="18" charset="0"/>
                      </a:rPr>
                      <m:t>)</m:t>
                    </m:r>
                  </m:oMath>
                </a14:m>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移動する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a:t>
                </a:r>
              </a:p>
            </p:txBody>
          </p:sp>
        </mc:Choice>
        <mc:Fallback xmlns="">
          <p:sp>
            <p:nvSpPr>
              <p:cNvPr id="34" name="正方形/長方形 33"/>
              <p:cNvSpPr>
                <a:spLocks noRot="1" noChangeAspect="1" noMove="1" noResize="1" noEditPoints="1" noAdjustHandles="1" noChangeArrowheads="1" noChangeShapeType="1" noTextEdit="1"/>
              </p:cNvSpPr>
              <p:nvPr/>
            </p:nvSpPr>
            <p:spPr>
              <a:xfrm>
                <a:off x="1130299" y="1284013"/>
                <a:ext cx="5685980" cy="461665"/>
              </a:xfrm>
              <a:prstGeom prst="rect">
                <a:avLst/>
              </a:prstGeom>
              <a:blipFill rotWithShape="0">
                <a:blip r:embed="rId3"/>
                <a:stretch>
                  <a:fillRect l="-1608" t="-8000" r="-643" b="-33333"/>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603304" y="4751650"/>
            <a:ext cx="1190069" cy="1190069"/>
          </a:xfrm>
          <a:prstGeom prst="rect">
            <a:avLst/>
          </a:prstGeom>
        </p:spPr>
      </p:pic>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39503" y="4751650"/>
            <a:ext cx="1190069" cy="1190069"/>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pic>
        <p:nvPicPr>
          <p:cNvPr id="51" name="図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3720" y="3393192"/>
            <a:ext cx="1190069" cy="1190069"/>
          </a:xfrm>
          <a:prstGeom prst="rect">
            <a:avLst/>
          </a:prstGeom>
        </p:spPr>
      </p:pic>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8041658" y="4533689"/>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Tree>
    <p:extLst>
      <p:ext uri="{BB962C8B-B14F-4D97-AF65-F5344CB8AC3E}">
        <p14:creationId xmlns:p14="http://schemas.microsoft.com/office/powerpoint/2010/main" val="70893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57199" y="2560319"/>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smtClean="0"/>
              <a:t>Affine </a:t>
            </a:r>
            <a:r>
              <a:rPr kumimoji="1" lang="ja-JP" altLang="en-US" sz="3600" dirty="0" smtClean="0"/>
              <a:t>変換 </a:t>
            </a:r>
            <a:endParaRPr kumimoji="1" lang="ja-JP" altLang="en-US" sz="3600" dirty="0"/>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smtClean="0"/>
              <a:t>平行移動</a:t>
            </a:r>
            <a:r>
              <a:rPr lang="ja-JP" altLang="en-US" sz="2400" dirty="0" smtClean="0"/>
              <a:t>と</a:t>
            </a:r>
            <a:r>
              <a:rPr lang="ja-JP" altLang="en-US" sz="2400" b="1" dirty="0" smtClean="0"/>
              <a:t>線形変換</a:t>
            </a:r>
            <a:r>
              <a:rPr lang="ja-JP" altLang="en-US" sz="2400" dirty="0" smtClean="0"/>
              <a:t>により得られる得られる変換のこと</a:t>
            </a:r>
            <a:endParaRPr kumimoji="1" lang="ja-JP" altLang="en-US" sz="2400" dirty="0" smtClean="0"/>
          </a:p>
          <a:p>
            <a:r>
              <a:rPr lang="ja-JP" altLang="en-US" sz="2400" dirty="0" smtClean="0"/>
              <a:t>英語発音は「</a:t>
            </a:r>
            <a:r>
              <a:rPr kumimoji="1" lang="ja-JP" altLang="en-US" sz="2400" dirty="0" smtClean="0"/>
              <a:t>アファイン」だけど</a:t>
            </a:r>
            <a:r>
              <a:rPr lang="ja-JP" altLang="en-US" sz="2400" dirty="0" smtClean="0"/>
              <a:t>，アフィンと読む人も多い</a:t>
            </a:r>
            <a:endParaRPr lang="en-US" altLang="ja-JP" sz="2400" dirty="0" smtClean="0"/>
          </a:p>
        </p:txBody>
      </p:sp>
      <p:grpSp>
        <p:nvGrpSpPr>
          <p:cNvPr id="101" name="グループ化 100"/>
          <p:cNvGrpSpPr/>
          <p:nvPr/>
        </p:nvGrpSpPr>
        <p:grpSpPr>
          <a:xfrm>
            <a:off x="457199" y="2894466"/>
            <a:ext cx="1616282" cy="1935131"/>
            <a:chOff x="457199" y="3127593"/>
            <a:chExt cx="1896519" cy="2270650"/>
          </a:xfrm>
        </p:grpSpPr>
        <p:pic>
          <p:nvPicPr>
            <p:cNvPr id="66" name="図 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68" name="直線矢印コネクタ 6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72" name="円/楕円 7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00" name="グループ化 99"/>
          <p:cNvGrpSpPr/>
          <p:nvPr/>
        </p:nvGrpSpPr>
        <p:grpSpPr>
          <a:xfrm>
            <a:off x="2543160" y="2894466"/>
            <a:ext cx="1638135" cy="1935131"/>
            <a:chOff x="3487392" y="3127593"/>
            <a:chExt cx="1922161" cy="2270650"/>
          </a:xfrm>
        </p:grpSpPr>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76" name="直線矢印コネクタ 7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正方形/長方形 7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7"/>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8"/>
                  <a:stretch>
                    <a:fillRect b="-25000"/>
                  </a:stretch>
                </a:blipFill>
              </p:spPr>
              <p:txBody>
                <a:bodyPr/>
                <a:lstStyle/>
                <a:p>
                  <a:r>
                    <a:rPr lang="ja-JP" altLang="en-US">
                      <a:noFill/>
                    </a:rPr>
                    <a:t> </a:t>
                  </a:r>
                </a:p>
              </p:txBody>
            </p:sp>
          </mc:Fallback>
        </mc:AlternateContent>
        <p:sp>
          <p:nvSpPr>
            <p:cNvPr id="80" name="円/楕円 7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1" name="円弧 8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82" name="正方形/長方形 8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9"/>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p:grpSp>
        <p:nvGrpSpPr>
          <p:cNvPr id="103" name="グループ化 102"/>
          <p:cNvGrpSpPr/>
          <p:nvPr/>
        </p:nvGrpSpPr>
        <p:grpSpPr>
          <a:xfrm>
            <a:off x="4622623" y="2888026"/>
            <a:ext cx="2057905" cy="1965622"/>
            <a:chOff x="4897444" y="3117187"/>
            <a:chExt cx="2414712" cy="2306428"/>
          </a:xfrm>
        </p:grpSpPr>
        <p:pic>
          <p:nvPicPr>
            <p:cNvPr id="84" name="図 8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102" name="グループ化 101"/>
            <p:cNvGrpSpPr/>
            <p:nvPr/>
          </p:nvGrpSpPr>
          <p:grpSpPr>
            <a:xfrm>
              <a:off x="4897444" y="3117187"/>
              <a:ext cx="2306213" cy="2270650"/>
              <a:chOff x="4567978" y="3117187"/>
              <a:chExt cx="2306213" cy="2270650"/>
            </a:xfrm>
          </p:grpSpPr>
          <p:cxnSp>
            <p:nvCxnSpPr>
              <p:cNvPr id="86" name="直線矢印コネクタ 85"/>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1"/>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4567978" y="311718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4567978" y="3117187"/>
                    <a:ext cx="391004" cy="400110"/>
                  </a:xfrm>
                  <a:prstGeom prst="rect">
                    <a:avLst/>
                  </a:prstGeom>
                  <a:blipFill rotWithShape="0">
                    <a:blip r:embed="rId12"/>
                    <a:stretch>
                      <a:fillRect b="-25000"/>
                    </a:stretch>
                  </a:blipFill>
                </p:spPr>
                <p:txBody>
                  <a:bodyPr/>
                  <a:lstStyle/>
                  <a:p>
                    <a:r>
                      <a:rPr lang="ja-JP" altLang="en-US">
                        <a:noFill/>
                      </a:rPr>
                      <a:t> </a:t>
                    </a:r>
                  </a:p>
                </p:txBody>
              </p:sp>
            </mc:Fallback>
          </mc:AlternateContent>
          <p:sp>
            <p:nvSpPr>
              <p:cNvPr id="90" name="円/楕円 89"/>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92" name="円弧 9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93" name="正方形/長方形 92"/>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3"/>
                    <a:stretch>
                      <a:fillRect b="-89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grpSp>
        <p:nvGrpSpPr>
          <p:cNvPr id="104" name="グループ化 103"/>
          <p:cNvGrpSpPr/>
          <p:nvPr/>
        </p:nvGrpSpPr>
        <p:grpSpPr>
          <a:xfrm>
            <a:off x="7150208" y="2916232"/>
            <a:ext cx="1830396" cy="1913217"/>
            <a:chOff x="1076776" y="1560437"/>
            <a:chExt cx="3695259" cy="3862455"/>
          </a:xfrm>
        </p:grpSpPr>
        <p:grpSp>
          <p:nvGrpSpPr>
            <p:cNvPr id="105" name="グループ化 104"/>
            <p:cNvGrpSpPr/>
            <p:nvPr/>
          </p:nvGrpSpPr>
          <p:grpSpPr>
            <a:xfrm>
              <a:off x="1096563" y="1560437"/>
              <a:ext cx="3675472" cy="3862455"/>
              <a:chOff x="1477563" y="1458837"/>
              <a:chExt cx="3675472" cy="3862455"/>
            </a:xfrm>
          </p:grpSpPr>
          <p:cxnSp>
            <p:nvCxnSpPr>
              <p:cNvPr id="112" name="直線矢印コネクタ 111"/>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正方形/長方形 113"/>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4" name="正方形/長方形 113"/>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正方形/長方形 114"/>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15" name="正方形/長方形 114"/>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7"/>
                    <a:stretch>
                      <a:fillRect b="-7576"/>
                    </a:stretch>
                  </a:blipFill>
                </p:spPr>
                <p:txBody>
                  <a:bodyPr/>
                  <a:lstStyle/>
                  <a:p>
                    <a:r>
                      <a:rPr lang="ja-JP" altLang="en-US">
                        <a:noFill/>
                      </a:rPr>
                      <a:t> </a:t>
                    </a:r>
                  </a:p>
                </p:txBody>
              </p:sp>
            </mc:Fallback>
          </mc:AlternateContent>
          <p:pic>
            <p:nvPicPr>
              <p:cNvPr id="116" name="図 1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117" name="図 1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107" name="円/楕円 106"/>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09" name="円/楕円 10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11" name="円/楕円 110"/>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8" name="グループ化 147"/>
          <p:cNvGrpSpPr/>
          <p:nvPr/>
        </p:nvGrpSpPr>
        <p:grpSpPr>
          <a:xfrm>
            <a:off x="9715566" y="2878984"/>
            <a:ext cx="2216519" cy="1952705"/>
            <a:chOff x="15142081" y="196882"/>
            <a:chExt cx="4216420" cy="3714573"/>
          </a:xfrm>
        </p:grpSpPr>
        <p:pic>
          <p:nvPicPr>
            <p:cNvPr id="128" name="図 1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137" name="直線矢印コネクタ 136"/>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正方形/長方形 138"/>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39" name="正方形/長方形 138"/>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144" name="図 14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146" name="円/楕円 14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7" name="右矢印 14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149" name="正方形/長方形 148"/>
          <p:cNvSpPr/>
          <p:nvPr/>
        </p:nvSpPr>
        <p:spPr>
          <a:xfrm>
            <a:off x="751361"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変換 </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42767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smtClean="0"/>
              <a:t>同次座標系表現</a:t>
            </a:r>
            <a:endParaRPr kumimoji="1" lang="ja-JP" altLang="en-US" sz="36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表記する方法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と言い，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表す</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と表せる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の講義では頻出</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の場合を考える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と表記できる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smtClean="0"/>
              <a:t>達成目標</a:t>
            </a:r>
            <a:endParaRPr lang="en-US" altLang="ja-JP" dirty="0" smtClean="0"/>
          </a:p>
          <a:p>
            <a:pPr>
              <a:spcBef>
                <a:spcPts val="1200"/>
              </a:spcBef>
            </a:pPr>
            <a:r>
              <a:rPr lang="ja-JP" altLang="en-US" sz="2400" dirty="0" smtClean="0"/>
              <a:t>画像</a:t>
            </a:r>
            <a:r>
              <a:rPr lang="ja-JP" altLang="en-US" sz="2400" dirty="0"/>
              <a:t>の幾何学変換を</a:t>
            </a:r>
            <a:r>
              <a:rPr lang="ja-JP" altLang="en-US" sz="2400" dirty="0" smtClean="0"/>
              <a:t>計算でき</a:t>
            </a:r>
            <a:r>
              <a:rPr lang="ja-JP" altLang="en-US" sz="2400" dirty="0"/>
              <a:t>，その効果を説明できる</a:t>
            </a:r>
            <a:r>
              <a:rPr lang="ja-JP" altLang="en-US" sz="2400" dirty="0" smtClean="0"/>
              <a:t>．</a:t>
            </a:r>
            <a:endParaRPr lang="en-US" altLang="ja-JP" sz="2400" dirty="0" smtClean="0"/>
          </a:p>
          <a:p>
            <a:pPr>
              <a:spcBef>
                <a:spcPts val="1200"/>
              </a:spcBef>
            </a:pPr>
            <a:r>
              <a:rPr lang="ja-JP" altLang="en-US" sz="2400" dirty="0"/>
              <a:t>相似</a:t>
            </a:r>
            <a:r>
              <a:rPr lang="ja-JP" altLang="en-US" sz="2400" dirty="0" smtClean="0"/>
              <a:t>変換・剛体変換・アファイン変換・射影変換を正しく計算でき，それぞれの効果を説明できる</a:t>
            </a:r>
            <a:endParaRPr lang="en-US" altLang="ja-JP" sz="2400" dirty="0" smtClean="0"/>
          </a:p>
          <a:p>
            <a:pPr marL="457200" lvl="1" indent="0">
              <a:spcBef>
                <a:spcPts val="1200"/>
              </a:spcBef>
              <a:buNone/>
            </a:pPr>
            <a:endParaRPr lang="en-US" altLang="ja-JP" sz="2000" dirty="0" smtClean="0"/>
          </a:p>
          <a:p>
            <a:pPr marL="0" indent="0">
              <a:spcBef>
                <a:spcPts val="1200"/>
              </a:spcBef>
              <a:buNone/>
            </a:pPr>
            <a:r>
              <a:rPr lang="en-US" altLang="ja-JP" dirty="0" smtClean="0"/>
              <a:t>Contents</a:t>
            </a:r>
            <a:endParaRPr lang="en-US" altLang="ja-JP" dirty="0"/>
          </a:p>
          <a:p>
            <a:pPr>
              <a:spcBef>
                <a:spcPts val="1200"/>
              </a:spcBef>
            </a:pPr>
            <a:r>
              <a:rPr lang="ja-JP" altLang="en-US" sz="2400" dirty="0" smtClean="0"/>
              <a:t>行列とベクトルの復習</a:t>
            </a:r>
            <a:endParaRPr lang="en-US" altLang="ja-JP" sz="2400" dirty="0" smtClean="0"/>
          </a:p>
          <a:p>
            <a:pPr>
              <a:spcBef>
                <a:spcPts val="1200"/>
              </a:spcBef>
            </a:pPr>
            <a:r>
              <a:rPr lang="ja-JP" altLang="en-US" sz="2400" dirty="0"/>
              <a:t>線形</a:t>
            </a:r>
            <a:r>
              <a:rPr lang="ja-JP" altLang="en-US" sz="2400" dirty="0" smtClean="0"/>
              <a:t>変換（拡大・縮小 </a:t>
            </a:r>
            <a:r>
              <a:rPr lang="en-US" altLang="ja-JP" sz="2400" dirty="0" smtClean="0"/>
              <a:t>/ </a:t>
            </a:r>
            <a:r>
              <a:rPr lang="ja-JP" altLang="en-US" sz="2400" dirty="0" smtClean="0"/>
              <a:t>回転 </a:t>
            </a:r>
            <a:r>
              <a:rPr lang="en-US" altLang="ja-JP" sz="2400" dirty="0" smtClean="0"/>
              <a:t>/ </a:t>
            </a:r>
            <a:r>
              <a:rPr lang="ja-JP" altLang="en-US" sz="2400" dirty="0" smtClean="0"/>
              <a:t>鏡映 </a:t>
            </a:r>
            <a:r>
              <a:rPr lang="en-US" altLang="ja-JP" sz="2400" dirty="0" smtClean="0"/>
              <a:t>/ </a:t>
            </a:r>
            <a:r>
              <a:rPr lang="ja-JP" altLang="en-US" sz="2400" dirty="0" smtClean="0"/>
              <a:t>せん断 </a:t>
            </a:r>
            <a:r>
              <a:rPr lang="en-US" altLang="ja-JP" sz="2400" dirty="0" smtClean="0"/>
              <a:t>/ </a:t>
            </a:r>
            <a:r>
              <a:rPr lang="ja-JP" altLang="en-US" sz="2400" dirty="0" smtClean="0"/>
              <a:t>合成</a:t>
            </a:r>
            <a:r>
              <a:rPr lang="en-US" altLang="ja-JP" sz="2400" dirty="0" smtClean="0"/>
              <a:t>)</a:t>
            </a:r>
          </a:p>
          <a:p>
            <a:pPr>
              <a:spcBef>
                <a:spcPts val="1200"/>
              </a:spcBef>
            </a:pPr>
            <a:r>
              <a:rPr lang="ja-JP" altLang="en-US" sz="2400" dirty="0" smtClean="0"/>
              <a:t>アフィン変換（平行移動 </a:t>
            </a:r>
            <a:r>
              <a:rPr lang="en-US" altLang="ja-JP" sz="2400" dirty="0" smtClean="0"/>
              <a:t>/ </a:t>
            </a:r>
            <a:r>
              <a:rPr lang="ja-JP" altLang="en-US" sz="2400" dirty="0" smtClean="0"/>
              <a:t>同</a:t>
            </a:r>
            <a:r>
              <a:rPr lang="ja-JP" altLang="en-US" sz="2400" dirty="0"/>
              <a:t>次座標</a:t>
            </a:r>
            <a:r>
              <a:rPr lang="ja-JP" altLang="en-US" sz="2400" dirty="0" smtClean="0"/>
              <a:t>系</a:t>
            </a:r>
            <a:r>
              <a:rPr lang="en-US" altLang="ja-JP" sz="2400" dirty="0" smtClean="0"/>
              <a:t>)</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kumimoji="1" lang="ja-JP" altLang="en-US" sz="3200" dirty="0" smtClean="0"/>
              <a:t>アフィン変換の</a:t>
            </a:r>
            <a:r>
              <a:rPr kumimoji="1" lang="en-US" altLang="ja-JP" sz="3200" dirty="0" smtClean="0"/>
              <a:t/>
            </a:r>
            <a:br>
              <a:rPr kumimoji="1" lang="en-US" altLang="ja-JP" sz="3200" dirty="0" smtClean="0"/>
            </a:br>
            <a:r>
              <a:rPr kumimoji="1" lang="ja-JP" altLang="en-US" sz="3200" dirty="0" smtClean="0"/>
              <a:t>同次座標表現</a:t>
            </a:r>
            <a:endParaRPr kumimoji="1" lang="ja-JP" altLang="en-US" sz="3200" dirty="0"/>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491066" y="2493217"/>
            <a:ext cx="1616282" cy="1935131"/>
            <a:chOff x="457199" y="3127593"/>
            <a:chExt cx="1896519" cy="2270650"/>
          </a:xfrm>
        </p:grpSpPr>
        <p:pic>
          <p:nvPicPr>
            <p:cNvPr id="8" name="図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9" name="直線矢印コネクタ 8"/>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13" name="円/楕円 12"/>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 name="グループ化 13"/>
          <p:cNvGrpSpPr/>
          <p:nvPr/>
        </p:nvGrpSpPr>
        <p:grpSpPr>
          <a:xfrm>
            <a:off x="285398" y="4830816"/>
            <a:ext cx="1638135" cy="1935131"/>
            <a:chOff x="3487392" y="3127593"/>
            <a:chExt cx="1922161" cy="2270650"/>
          </a:xfrm>
        </p:grpSpPr>
        <p:pic>
          <p:nvPicPr>
            <p:cNvPr id="15" name="図 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6"/>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7"/>
                  <a:stretch>
                    <a:fillRect b="-2678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22" name="正方形/長方形 2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8"/>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381253" y="260262"/>
            <a:ext cx="2105699" cy="1645147"/>
            <a:chOff x="4841363" y="3493227"/>
            <a:chExt cx="2470793" cy="1930388"/>
          </a:xfrm>
        </p:grpSpPr>
        <p:pic>
          <p:nvPicPr>
            <p:cNvPr id="27" name="図 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8" name="グループ化 27"/>
            <p:cNvGrpSpPr/>
            <p:nvPr/>
          </p:nvGrpSpPr>
          <p:grpSpPr>
            <a:xfrm>
              <a:off x="4841363" y="3493227"/>
              <a:ext cx="2362294" cy="1894611"/>
              <a:chOff x="4511897" y="3493227"/>
              <a:chExt cx="2362294" cy="1894611"/>
            </a:xfrm>
          </p:grpSpPr>
          <p:cxnSp>
            <p:nvCxnSpPr>
              <p:cNvPr id="29" name="直線矢印コネクタ 28"/>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864436" y="3738787"/>
                <a:ext cx="0" cy="164905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正方形/長方形 30"/>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0"/>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4511897" y="349322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4511897" y="3493227"/>
                    <a:ext cx="391004" cy="400110"/>
                  </a:xfrm>
                  <a:prstGeom prst="rect">
                    <a:avLst/>
                  </a:prstGeom>
                  <a:blipFill rotWithShape="0">
                    <a:blip r:embed="rId11"/>
                    <a:stretch>
                      <a:fillRect b="-25000"/>
                    </a:stretch>
                  </a:blipFill>
                </p:spPr>
                <p:txBody>
                  <a:bodyPr/>
                  <a:lstStyle/>
                  <a:p>
                    <a:r>
                      <a:rPr lang="ja-JP" altLang="en-US">
                        <a:noFill/>
                      </a:rPr>
                      <a:t> </a:t>
                    </a:r>
                  </a:p>
                </p:txBody>
              </p:sp>
            </mc:Fallback>
          </mc:AlternateContent>
          <p:sp>
            <p:nvSpPr>
              <p:cNvPr id="33" name="円/楕円 32"/>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4" name="円弧 33"/>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35" name="正方形/長方形 34"/>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2"/>
                    <a:stretch>
                      <a:fillRect b="-10714"/>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grpSp>
        <p:nvGrpSpPr>
          <p:cNvPr id="40" name="グループ化 39"/>
          <p:cNvGrpSpPr/>
          <p:nvPr/>
        </p:nvGrpSpPr>
        <p:grpSpPr>
          <a:xfrm>
            <a:off x="6513892" y="2372818"/>
            <a:ext cx="1830396" cy="1913217"/>
            <a:chOff x="1076776" y="1560437"/>
            <a:chExt cx="3695259" cy="3862455"/>
          </a:xfrm>
        </p:grpSpPr>
        <p:grpSp>
          <p:nvGrpSpPr>
            <p:cNvPr id="41" name="グループ化 40"/>
            <p:cNvGrpSpPr/>
            <p:nvPr/>
          </p:nvGrpSpPr>
          <p:grpSpPr>
            <a:xfrm>
              <a:off x="1096563" y="1560437"/>
              <a:ext cx="3675472" cy="3862455"/>
              <a:chOff x="1477563" y="1458837"/>
              <a:chExt cx="3675472" cy="3862455"/>
            </a:xfrm>
          </p:grpSpPr>
          <p:cxnSp>
            <p:nvCxnSpPr>
              <p:cNvPr id="45" name="直線矢印コネクタ 44"/>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正方形/長方形 46"/>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5"/>
                    <a:stretch>
                      <a:fillRect b="-7576"/>
                    </a:stretch>
                  </a:blipFill>
                </p:spPr>
                <p:txBody>
                  <a:bodyPr/>
                  <a:lstStyle/>
                  <a:p>
                    <a:r>
                      <a:rPr lang="ja-JP" altLang="en-US">
                        <a:noFill/>
                      </a:rPr>
                      <a:t> </a:t>
                    </a:r>
                  </a:p>
                </p:txBody>
              </p:sp>
            </mc:Fallback>
          </mc:AlternateContent>
          <p:pic>
            <p:nvPicPr>
              <p:cNvPr id="49" name="図 4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50" name="図 4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51" name="図 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42" name="円/楕円 41"/>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3" name="円/楕円 42"/>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円/楕円 43"/>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52" name="正方形/長方形 51"/>
              <p:cNvSpPr/>
              <p:nvPr/>
            </p:nvSpPr>
            <p:spPr>
              <a:xfrm>
                <a:off x="8462016" y="31547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154733"/>
                <a:ext cx="3613361" cy="1105046"/>
              </a:xfrm>
              <a:prstGeom prst="rect">
                <a:avLst/>
              </a:prstGeom>
              <a:blipFill rotWithShape="0">
                <a:blip r:embed="rId16"/>
                <a:stretch>
                  <a:fillRect/>
                </a:stretch>
              </a:blipFill>
            </p:spPr>
            <p:txBody>
              <a:bodyPr/>
              <a:lstStyle/>
              <a:p>
                <a:r>
                  <a:rPr lang="ja-JP" altLang="en-US">
                    <a:noFill/>
                  </a:rPr>
                  <a:t> </a:t>
                </a:r>
              </a:p>
            </p:txBody>
          </p:sp>
        </mc:Fallback>
      </mc:AlternateContent>
      <p:sp>
        <p:nvSpPr>
          <p:cNvPr id="53" name="正方形/長方形 52"/>
          <p:cNvSpPr/>
          <p:nvPr/>
        </p:nvSpPr>
        <p:spPr>
          <a:xfrm>
            <a:off x="8462016" y="2765022"/>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が行列の積で書ける！</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362634" y="4830504"/>
            <a:ext cx="2216519" cy="1952705"/>
            <a:chOff x="15142081" y="196882"/>
            <a:chExt cx="4216420" cy="3714573"/>
          </a:xfrm>
        </p:grpSpPr>
        <p:pic>
          <p:nvPicPr>
            <p:cNvPr id="70" name="図 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71" name="直線矢印コネクタ 70"/>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76" name="円/楕円 7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7" name="右矢印 7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Tree>
    <p:extLst>
      <p:ext uri="{BB962C8B-B14F-4D97-AF65-F5344CB8AC3E}">
        <p14:creationId xmlns:p14="http://schemas.microsoft.com/office/powerpoint/2010/main" val="2842992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a:t>
            </a:r>
            <a:r>
              <a:rPr lang="ja-JP" altLang="en-US" sz="3600" dirty="0" smtClean="0"/>
              <a:t>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smtClean="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 </a:t>
            </a:r>
            <a:r>
              <a:rPr lang="en-US" altLang="ja-JP" sz="3600" dirty="0" smtClean="0"/>
              <a:t>:</a:t>
            </a:r>
            <a:r>
              <a:rPr lang="ja-JP" altLang="en-US" sz="3600" dirty="0"/>
              <a:t> </a:t>
            </a:r>
            <a:r>
              <a:rPr lang="ja-JP" altLang="en-US" sz="2400" dirty="0" smtClean="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倍</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軸の成す角</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smtClean="0"/>
              <a:t>まとめ </a:t>
            </a:r>
            <a:r>
              <a:rPr kumimoji="1" lang="en-US" altLang="ja-JP" sz="3200" dirty="0" smtClean="0"/>
              <a:t>: </a:t>
            </a:r>
            <a:r>
              <a:rPr lang="ja-JP" altLang="en-US" sz="3200" dirty="0" smtClean="0"/>
              <a:t>アフィン</a:t>
            </a:r>
            <a:r>
              <a:rPr lang="ja-JP" altLang="en-US" sz="3200" dirty="0"/>
              <a:t>変換と同次座標系</a:t>
            </a:r>
            <a:endParaRPr kumimoji="1" lang="ja-JP" altLang="en-US" sz="32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457200" y="1516587"/>
                <a:ext cx="8252459" cy="2985882"/>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平行移動と線形変換（回転・拡大など行列積による変換）で可能な変換を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アフィン変換</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二次元空間の点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同次座標系</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同次座標</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系表現における基本的な変換行列は以下の通り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1516587"/>
                <a:ext cx="8252459" cy="2985882"/>
              </a:xfrm>
              <a:prstGeom prst="rect">
                <a:avLst/>
              </a:prstGeom>
              <a:blipFill rotWithShape="0">
                <a:blip r:embed="rId3"/>
                <a:stretch>
                  <a:fillRect l="-1108" t="-1633"/>
                </a:stretch>
              </a:blipFill>
            </p:spPr>
            <p:txBody>
              <a:bodyPr/>
              <a:lstStyle/>
              <a:p>
                <a:r>
                  <a:rPr lang="ja-JP" altLang="en-US">
                    <a:noFill/>
                  </a:rPr>
                  <a:t> </a:t>
                </a:r>
              </a:p>
            </p:txBody>
          </p:sp>
        </mc:Fallback>
      </mc:AlternateContent>
      <p:sp>
        <p:nvSpPr>
          <p:cNvPr id="6" name="正方形/長方形 5"/>
          <p:cNvSpPr/>
          <p:nvPr/>
        </p:nvSpPr>
        <p:spPr>
          <a:xfrm>
            <a:off x="993663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812691" y="4686501"/>
            <a:ext cx="886573" cy="646331"/>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546058" y="4686501"/>
            <a:ext cx="1554080"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984533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845332" y="5348913"/>
                <a:ext cx="1621406" cy="108318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9191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591917" y="5365584"/>
                <a:ext cx="2476575" cy="90883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5504842"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5504842" y="5365585"/>
                <a:ext cx="1502270" cy="9062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478925"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478925" y="5365585"/>
                <a:ext cx="1688346" cy="906210"/>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ja-JP" altLang="en-US" sz="2400" dirty="0" smtClean="0"/>
              <a:t>同次座標表現した，</a:t>
            </a:r>
            <a:r>
              <a:rPr kumimoji="1" lang="en-US" altLang="ja-JP" sz="2400" dirty="0" smtClean="0"/>
              <a:t>affine</a:t>
            </a:r>
            <a:r>
              <a:rPr kumimoji="1" lang="ja-JP" altLang="en-US" sz="2400" dirty="0" smtClean="0"/>
              <a:t>変換の基本変換は，</a:t>
            </a:r>
            <a:r>
              <a:rPr lang="ja-JP" altLang="en-US" sz="2400" dirty="0" smtClean="0"/>
              <a:t>左下</a:t>
            </a:r>
            <a:r>
              <a:rPr lang="ja-JP" altLang="en-US" sz="2400" dirty="0"/>
              <a:t>２</a:t>
            </a:r>
            <a:r>
              <a:rPr lang="ja-JP" altLang="en-US" sz="2400" dirty="0" smtClean="0"/>
              <a:t>要素は０，右下は１</a:t>
            </a:r>
            <a:endParaRPr kumimoji="1" lang="en-US" altLang="ja-JP" sz="2400" dirty="0" smtClean="0"/>
          </a:p>
          <a:p>
            <a:r>
              <a:rPr lang="ja-JP" altLang="en-US" sz="2400" dirty="0"/>
              <a:t>これら</a:t>
            </a:r>
            <a:r>
              <a:rPr lang="ja-JP" altLang="en-US" sz="2400" dirty="0" smtClean="0"/>
              <a:t>を</a:t>
            </a:r>
            <a:r>
              <a:rPr lang="ja-JP" altLang="en-US" sz="2400" dirty="0"/>
              <a:t>合成して</a:t>
            </a:r>
            <a:r>
              <a:rPr lang="ja-JP" altLang="en-US" sz="2400" dirty="0" smtClean="0"/>
              <a:t>も，左下の</a:t>
            </a:r>
            <a:r>
              <a:rPr lang="en-US" altLang="ja-JP" sz="2400" dirty="0" smtClean="0"/>
              <a:t>2</a:t>
            </a:r>
            <a:r>
              <a:rPr lang="ja-JP" altLang="en-US" sz="2400" dirty="0" smtClean="0"/>
              <a:t>要素は</a:t>
            </a:r>
            <a:r>
              <a:rPr lang="en-US" altLang="ja-JP" sz="2400" dirty="0" smtClean="0"/>
              <a:t>0</a:t>
            </a:r>
            <a:r>
              <a:rPr lang="ja-JP" altLang="en-US" sz="2400" dirty="0" err="1" smtClean="0"/>
              <a:t>，</a:t>
            </a:r>
            <a:r>
              <a:rPr lang="ja-JP" altLang="en-US" sz="2400" dirty="0" smtClean="0"/>
              <a:t>右下は</a:t>
            </a:r>
            <a:r>
              <a:rPr lang="en-US" altLang="ja-JP" sz="2400" dirty="0" smtClean="0"/>
              <a:t>1</a:t>
            </a:r>
            <a:r>
              <a:rPr lang="ja-JP" altLang="en-US" sz="2400" dirty="0" smtClean="0"/>
              <a:t>のまま</a:t>
            </a:r>
            <a:endParaRPr lang="en-US" altLang="ja-JP" sz="2400" dirty="0" smtClean="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8"/>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合成</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同次座標系表現において，より一般的な下の形の変換を</a:t>
            </a:r>
            <a:r>
              <a:rPr lang="ja-JP" altLang="en-US" sz="2400" b="1" dirty="0" smtClean="0">
                <a:solidFill>
                  <a:srgbClr val="FF0000"/>
                </a:solidFill>
              </a:rPr>
              <a:t>射影変換</a:t>
            </a:r>
            <a:r>
              <a:rPr lang="ja-JP" altLang="en-US" sz="2400" dirty="0" smtClean="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9"/>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を使って表現される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946780" y="4211513"/>
            <a:ext cx="4869537" cy="2384689"/>
            <a:chOff x="6957770" y="4636477"/>
            <a:chExt cx="4001760" cy="1959725"/>
          </a:xfrm>
        </p:grpSpPr>
        <p:pic>
          <p:nvPicPr>
            <p:cNvPr id="14" name="図 13"/>
            <p:cNvPicPr>
              <a:picLocks noChangeAspect="1"/>
            </p:cNvPicPr>
            <p:nvPr/>
          </p:nvPicPr>
          <p:blipFill>
            <a:blip r:embed="rId10">
              <a:duotone>
                <a:schemeClr val="bg2">
                  <a:shade val="45000"/>
                  <a:satMod val="135000"/>
                </a:schemeClr>
                <a:prstClr val="white"/>
              </a:duotone>
            </a:blip>
            <a:stretch>
              <a:fillRect/>
            </a:stretch>
          </p:blipFill>
          <p:spPr>
            <a:xfrm>
              <a:off x="9408971" y="5170589"/>
              <a:ext cx="1378688" cy="1107066"/>
            </a:xfrm>
            <a:prstGeom prst="rect">
              <a:avLst/>
            </a:prstGeom>
          </p:spPr>
        </p:pic>
        <p:cxnSp>
          <p:nvCxnSpPr>
            <p:cNvPr id="15" name="直線矢印コネクタ 14"/>
            <p:cNvCxnSpPr/>
            <p:nvPr/>
          </p:nvCxnSpPr>
          <p:spPr>
            <a:xfrm>
              <a:off x="7194245"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1093"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587479"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587479" y="6205157"/>
                  <a:ext cx="316547" cy="35383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57770"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57770" y="4636477"/>
                  <a:ext cx="472950" cy="523220"/>
                </a:xfrm>
                <a:prstGeom prst="rect">
                  <a:avLst/>
                </a:prstGeom>
                <a:blipFill rotWithShape="0">
                  <a:blip r:embed="rId12"/>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70747" y="5070544"/>
              <a:ext cx="1207111" cy="1207111"/>
            </a:xfrm>
            <a:prstGeom prst="rect">
              <a:avLst/>
            </a:prstGeom>
          </p:spPr>
        </p:pic>
        <p:sp>
          <p:nvSpPr>
            <p:cNvPr id="20" name="正方形/長方形 19"/>
            <p:cNvSpPr/>
            <p:nvPr/>
          </p:nvSpPr>
          <p:spPr>
            <a:xfrm>
              <a:off x="7621402" y="634643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2" name="直線矢印コネクタ 21"/>
            <p:cNvCxnSpPr/>
            <p:nvPr/>
          </p:nvCxnSpPr>
          <p:spPr>
            <a:xfrm>
              <a:off x="9249749"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96597"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0642983"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0642983" y="6205157"/>
                  <a:ext cx="316547" cy="353839"/>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013274"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013274" y="4636477"/>
                  <a:ext cx="472950" cy="523220"/>
                </a:xfrm>
                <a:prstGeom prst="rect">
                  <a:avLst/>
                </a:prstGeom>
                <a:blipFill rotWithShape="0">
                  <a:blip r:embed="rId1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41436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smtClean="0"/>
              <a:t>変換の名称と包含関係</a:t>
            </a:r>
            <a:endParaRPr kumimoji="1" lang="ja-JP" altLang="en-US" sz="3600" b="1" dirty="0"/>
          </a:p>
        </p:txBody>
      </p:sp>
      <p:grpSp>
        <p:nvGrpSpPr>
          <p:cNvPr id="69" name="グループ化 68"/>
          <p:cNvGrpSpPr/>
          <p:nvPr/>
        </p:nvGrpSpPr>
        <p:grpSpPr>
          <a:xfrm>
            <a:off x="4046481" y="1694391"/>
            <a:ext cx="1402158" cy="1694162"/>
            <a:chOff x="7652320" y="412603"/>
            <a:chExt cx="1402158" cy="1694162"/>
          </a:xfrm>
        </p:grpSpPr>
        <p:grpSp>
          <p:nvGrpSpPr>
            <p:cNvPr id="6" name="グループ化 5"/>
            <p:cNvGrpSpPr/>
            <p:nvPr/>
          </p:nvGrpSpPr>
          <p:grpSpPr>
            <a:xfrm>
              <a:off x="7652320" y="588405"/>
              <a:ext cx="1356185" cy="1518360"/>
              <a:chOff x="457199" y="3127593"/>
              <a:chExt cx="2028124" cy="2270650"/>
            </a:xfrm>
          </p:grpSpPr>
          <p:pic>
            <p:nvPicPr>
              <p:cNvPr id="7" name="図 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8" name="直線矢印コネクタ 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4"/>
                    <a:stretch>
                      <a:fillRect b="-3636"/>
                    </a:stretch>
                  </a:blipFill>
                </p:spPr>
                <p:txBody>
                  <a:bodyPr/>
                  <a:lstStyle/>
                  <a:p>
                    <a:r>
                      <a:rPr lang="ja-JP" altLang="en-US">
                        <a:noFill/>
                      </a:rPr>
                      <a:t> </a:t>
                    </a:r>
                  </a:p>
                </p:txBody>
              </p:sp>
            </mc:Fallback>
          </mc:AlternateContent>
          <p:sp>
            <p:nvSpPr>
              <p:cNvPr id="12" name="円/楕円 1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57" name="正方形/長方形 56"/>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8" name="グループ化 67"/>
          <p:cNvGrpSpPr/>
          <p:nvPr/>
        </p:nvGrpSpPr>
        <p:grpSpPr>
          <a:xfrm>
            <a:off x="2649349" y="1694391"/>
            <a:ext cx="1373333" cy="1727326"/>
            <a:chOff x="9738282" y="412603"/>
            <a:chExt cx="1373333" cy="1727326"/>
          </a:xfrm>
        </p:grpSpPr>
        <p:grpSp>
          <p:nvGrpSpPr>
            <p:cNvPr id="14" name="グループ化 13"/>
            <p:cNvGrpSpPr/>
            <p:nvPr/>
          </p:nvGrpSpPr>
          <p:grpSpPr>
            <a:xfrm>
              <a:off x="9738282" y="588405"/>
              <a:ext cx="1373333" cy="1551524"/>
              <a:chOff x="3487392" y="3127593"/>
              <a:chExt cx="2053769" cy="2320246"/>
            </a:xfrm>
          </p:grpSpPr>
          <p:pic>
            <p:nvPicPr>
              <p:cNvPr id="15" name="図 1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7" y="4882561"/>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7" y="4882561"/>
                    <a:ext cx="517994" cy="50629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523556" cy="506295"/>
                  </a:xfrm>
                  <a:prstGeom prst="rect">
                    <a:avLst/>
                  </a:prstGeom>
                  <a:blipFill rotWithShape="0">
                    <a:blip r:embed="rId6"/>
                    <a:stretch>
                      <a:fillRect b="-363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22" name="正方形/長方形 21"/>
                  <p:cNvSpPr/>
                  <p:nvPr/>
                </p:nvSpPr>
                <p:spPr>
                  <a:xfrm>
                    <a:off x="4566294" y="4941544"/>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4"/>
                    <a:ext cx="527294" cy="506295"/>
                  </a:xfrm>
                  <a:prstGeom prst="rect">
                    <a:avLst/>
                  </a:prstGeom>
                  <a:blipFill rotWithShape="0">
                    <a:blip r:embed="rId7"/>
                    <a:stretch>
                      <a:fillRect/>
                    </a:stretch>
                  </a:blipFill>
                </p:spPr>
                <p:txBody>
                  <a:bodyPr/>
                  <a:lstStyle/>
                  <a:p>
                    <a:r>
                      <a:rPr lang="ja-JP" altLang="en-US">
                        <a:noFill/>
                      </a:rPr>
                      <a:t> </a:t>
                    </a:r>
                  </a:p>
                </p:txBody>
              </p:sp>
            </mc:Fallback>
          </mc:AlternateContent>
        </p:grpSp>
        <p:sp>
          <p:nvSpPr>
            <p:cNvPr id="58" name="正方形/長方形 57"/>
            <p:cNvSpPr/>
            <p:nvPr/>
          </p:nvSpPr>
          <p:spPr>
            <a:xfrm>
              <a:off x="10102949" y="412603"/>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5" name="グループ化 64"/>
          <p:cNvGrpSpPr/>
          <p:nvPr/>
        </p:nvGrpSpPr>
        <p:grpSpPr>
          <a:xfrm>
            <a:off x="5631499" y="1692085"/>
            <a:ext cx="1685160" cy="1711645"/>
            <a:chOff x="1012346" y="2061715"/>
            <a:chExt cx="1685160" cy="1711645"/>
          </a:xfrm>
        </p:grpSpPr>
        <p:grpSp>
          <p:nvGrpSpPr>
            <p:cNvPr id="24" name="グループ化 23"/>
            <p:cNvGrpSpPr/>
            <p:nvPr/>
          </p:nvGrpSpPr>
          <p:grpSpPr>
            <a:xfrm>
              <a:off x="1012346" y="2231076"/>
              <a:ext cx="1685160" cy="1542284"/>
              <a:chOff x="4815167" y="3117187"/>
              <a:chExt cx="2520094" cy="2306428"/>
            </a:xfrm>
          </p:grpSpPr>
          <p:pic>
            <p:nvPicPr>
              <p:cNvPr id="25" name="図 2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6" name="グループ化 25"/>
              <p:cNvGrpSpPr/>
              <p:nvPr/>
            </p:nvGrpSpPr>
            <p:grpSpPr>
              <a:xfrm>
                <a:off x="4815167" y="3117187"/>
                <a:ext cx="2520094" cy="2270650"/>
                <a:chOff x="4485701" y="3117187"/>
                <a:chExt cx="2520094" cy="2270650"/>
              </a:xfrm>
            </p:grpSpPr>
            <p:cxnSp>
              <p:nvCxnSpPr>
                <p:cNvPr id="27" name="直線矢印コネクタ 26"/>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正方形/長方形 28"/>
                    <p:cNvSpPr/>
                    <p:nvPr/>
                  </p:nvSpPr>
                  <p:spPr>
                    <a:xfrm>
                      <a:off x="6487801" y="4846007"/>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487801" y="4846007"/>
                      <a:ext cx="517994" cy="50629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485701" y="3117187"/>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485701" y="3117187"/>
                      <a:ext cx="523556" cy="506295"/>
                    </a:xfrm>
                    <a:prstGeom prst="rect">
                      <a:avLst/>
                    </a:prstGeom>
                    <a:blipFill rotWithShape="0">
                      <a:blip r:embed="rId9"/>
                      <a:stretch>
                        <a:fillRect b="-3571"/>
                      </a:stretch>
                    </a:blipFill>
                  </p:spPr>
                  <p:txBody>
                    <a:bodyPr/>
                    <a:lstStyle/>
                    <a:p>
                      <a:r>
                        <a:rPr lang="ja-JP" altLang="en-US">
                          <a:noFill/>
                        </a:rPr>
                        <a:t> </a:t>
                      </a:r>
                    </a:p>
                  </p:txBody>
                </p:sp>
              </mc:Fallback>
            </mc:AlternateContent>
            <p:sp>
              <p:nvSpPr>
                <p:cNvPr id="31" name="円/楕円 30"/>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弧 3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33" name="正方形/長方形 32"/>
                    <p:cNvSpPr/>
                    <p:nvPr/>
                  </p:nvSpPr>
                  <p:spPr>
                    <a:xfrm>
                      <a:off x="4853700" y="4477563"/>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853700" y="4477563"/>
                      <a:ext cx="527294" cy="506295"/>
                    </a:xfrm>
                    <a:prstGeom prst="rect">
                      <a:avLst/>
                    </a:prstGeom>
                    <a:blipFill rotWithShape="0">
                      <a:blip r:embed="rId10"/>
                      <a:stretch>
                        <a:fillRect/>
                      </a:stretch>
                    </a:blipFill>
                  </p:spPr>
                  <p:txBody>
                    <a:bodyPr/>
                    <a:lstStyle/>
                    <a:p>
                      <a:r>
                        <a:rPr lang="ja-JP" altLang="en-US">
                          <a:noFill/>
                        </a:rPr>
                        <a:t> </a:t>
                      </a:r>
                    </a:p>
                  </p:txBody>
                </p:sp>
              </mc:Fallback>
            </mc:AlternateContent>
          </p:grpSp>
        </p:grpSp>
        <p:sp>
          <p:nvSpPr>
            <p:cNvPr id="59" name="正方形/長方形 58"/>
            <p:cNvSpPr/>
            <p:nvPr/>
          </p:nvSpPr>
          <p:spPr>
            <a:xfrm>
              <a:off x="1416345" y="206171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7637703" y="1692085"/>
            <a:ext cx="1479388" cy="1698734"/>
            <a:chOff x="3018550" y="2061715"/>
            <a:chExt cx="1479388" cy="1698734"/>
          </a:xfrm>
        </p:grpSpPr>
        <p:grpSp>
          <p:nvGrpSpPr>
            <p:cNvPr id="36" name="グループ化 35"/>
            <p:cNvGrpSpPr/>
            <p:nvPr/>
          </p:nvGrpSpPr>
          <p:grpSpPr>
            <a:xfrm>
              <a:off x="3018550" y="2259283"/>
              <a:ext cx="1479388" cy="1501166"/>
              <a:chOff x="1076776" y="1560437"/>
              <a:chExt cx="3806427" cy="3862455"/>
            </a:xfrm>
          </p:grpSpPr>
          <p:grpSp>
            <p:nvGrpSpPr>
              <p:cNvPr id="37" name="グループ化 36"/>
              <p:cNvGrpSpPr/>
              <p:nvPr/>
            </p:nvGrpSpPr>
            <p:grpSpPr>
              <a:xfrm>
                <a:off x="1096563" y="1560437"/>
                <a:ext cx="3786640" cy="3862455"/>
                <a:chOff x="1477563" y="1458837"/>
                <a:chExt cx="3786640" cy="3862455"/>
              </a:xfrm>
            </p:grpSpPr>
            <p:cxnSp>
              <p:nvCxnSpPr>
                <p:cNvPr id="41" name="直線矢印コネクタ 40"/>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4372984" y="3037388"/>
                      <a:ext cx="891219"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372984" y="3037388"/>
                      <a:ext cx="891219" cy="87108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899694" y="1458837"/>
                      <a:ext cx="900788"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899694" y="1458837"/>
                      <a:ext cx="900788" cy="871089"/>
                    </a:xfrm>
                    <a:prstGeom prst="rect">
                      <a:avLst/>
                    </a:prstGeom>
                    <a:blipFill rotWithShape="0">
                      <a:blip r:embed="rId12"/>
                      <a:stretch>
                        <a:fillRect b="-1786"/>
                      </a:stretch>
                    </a:blipFill>
                  </p:spPr>
                  <p:txBody>
                    <a:bodyPr/>
                    <a:lstStyle/>
                    <a:p>
                      <a:r>
                        <a:rPr lang="ja-JP" altLang="en-US">
                          <a:noFill/>
                        </a:rPr>
                        <a:t> </a:t>
                      </a:r>
                    </a:p>
                  </p:txBody>
                </p:sp>
              </mc:Fallback>
            </mc:AlternateContent>
            <p:pic>
              <p:nvPicPr>
                <p:cNvPr id="45" name="図 4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46" name="図 4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47" name="図 4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38" name="円/楕円 37"/>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0" name="正方形/長方形 59"/>
            <p:cNvSpPr/>
            <p:nvPr/>
          </p:nvSpPr>
          <p:spPr>
            <a:xfrm>
              <a:off x="3435079" y="206171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7" name="グループ化 66"/>
          <p:cNvGrpSpPr/>
          <p:nvPr/>
        </p:nvGrpSpPr>
        <p:grpSpPr>
          <a:xfrm>
            <a:off x="679936" y="1698985"/>
            <a:ext cx="1782351" cy="1692468"/>
            <a:chOff x="9608432" y="2055039"/>
            <a:chExt cx="1782351" cy="1692468"/>
          </a:xfrm>
        </p:grpSpPr>
        <p:grpSp>
          <p:nvGrpSpPr>
            <p:cNvPr id="48" name="グループ化 47"/>
            <p:cNvGrpSpPr/>
            <p:nvPr/>
          </p:nvGrpSpPr>
          <p:grpSpPr>
            <a:xfrm>
              <a:off x="9608432" y="2215358"/>
              <a:ext cx="1782351" cy="1532149"/>
              <a:chOff x="15142081" y="196882"/>
              <a:chExt cx="4321170" cy="3714573"/>
            </a:xfrm>
          </p:grpSpPr>
          <p:pic>
            <p:nvPicPr>
              <p:cNvPr id="49" name="図 4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50" name="直線矢印コネクタ 49"/>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正方形/長方形 51"/>
                  <p:cNvSpPr/>
                  <p:nvPr/>
                </p:nvSpPr>
                <p:spPr>
                  <a:xfrm>
                    <a:off x="18623487" y="3021135"/>
                    <a:ext cx="839764"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8623487" y="3021135"/>
                    <a:ext cx="839764" cy="820797"/>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5142081" y="196882"/>
                    <a:ext cx="848780"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5142081" y="196882"/>
                    <a:ext cx="848780" cy="820797"/>
                  </a:xfrm>
                  <a:prstGeom prst="rect">
                    <a:avLst/>
                  </a:prstGeom>
                  <a:blipFill rotWithShape="0">
                    <a:blip r:embed="rId14"/>
                    <a:stretch>
                      <a:fillRect b="-3571"/>
                    </a:stretch>
                  </a:blipFill>
                </p:spPr>
                <p:txBody>
                  <a:bodyPr/>
                  <a:lstStyle/>
                  <a:p>
                    <a:r>
                      <a:rPr lang="ja-JP" altLang="en-US">
                        <a:noFill/>
                      </a:rPr>
                      <a:t> </a:t>
                    </a:r>
                  </a:p>
                </p:txBody>
              </p:sp>
            </mc:Fallback>
          </mc:AlternateContent>
          <p:pic>
            <p:nvPicPr>
              <p:cNvPr id="54" name="図 5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55" name="円/楕円 54"/>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右矢印 55"/>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1" name="正方形/長方形 60"/>
            <p:cNvSpPr/>
            <p:nvPr/>
          </p:nvSpPr>
          <p:spPr>
            <a:xfrm>
              <a:off x="9945609" y="2055039"/>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0" name="グループ化 69"/>
          <p:cNvGrpSpPr/>
          <p:nvPr/>
        </p:nvGrpSpPr>
        <p:grpSpPr>
          <a:xfrm>
            <a:off x="10033735" y="1694391"/>
            <a:ext cx="1402158" cy="1694162"/>
            <a:chOff x="7652320" y="412603"/>
            <a:chExt cx="1402158" cy="1694162"/>
          </a:xfrm>
        </p:grpSpPr>
        <p:grpSp>
          <p:nvGrpSpPr>
            <p:cNvPr id="71" name="グループ化 70"/>
            <p:cNvGrpSpPr/>
            <p:nvPr/>
          </p:nvGrpSpPr>
          <p:grpSpPr>
            <a:xfrm>
              <a:off x="7652320" y="588405"/>
              <a:ext cx="1356185" cy="1518360"/>
              <a:chOff x="457199" y="3127593"/>
              <a:chExt cx="2028124" cy="2270650"/>
            </a:xfrm>
          </p:grpSpPr>
          <p:cxnSp>
            <p:nvCxnSpPr>
              <p:cNvPr id="74" name="直線矢印コネクタ 73"/>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正方形/長方形 75"/>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16"/>
                    <a:stretch>
                      <a:fillRect b="-3636"/>
                    </a:stretch>
                  </a:blipFill>
                </p:spPr>
                <p:txBody>
                  <a:bodyPr/>
                  <a:lstStyle/>
                  <a:p>
                    <a:r>
                      <a:rPr lang="ja-JP" altLang="en-US">
                        <a:noFill/>
                      </a:rPr>
                      <a:t> </a:t>
                    </a:r>
                  </a:p>
                </p:txBody>
              </p:sp>
            </mc:Fallback>
          </mc:AlternateContent>
        </p:grpSp>
        <p:sp>
          <p:nvSpPr>
            <p:cNvPr id="72" name="正方形/長方形 71"/>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射影変換</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180202"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180202" y="3428157"/>
                <a:ext cx="1105879" cy="662104"/>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883419"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883419" y="3428157"/>
                <a:ext cx="1105110" cy="662104"/>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27838"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27838" y="3428157"/>
                <a:ext cx="1235403" cy="662104"/>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5"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5" y="3366249"/>
                <a:ext cx="1149417" cy="785921"/>
              </a:xfrm>
              <a:prstGeom prst="rect">
                <a:avLst/>
              </a:prstGeom>
              <a:blipFill rotWithShape="0">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a:t>
            </a: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a:t>
            </a: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endPar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9" name="図 98"/>
          <p:cNvPicPr>
            <a:picLocks noChangeAspect="1"/>
          </p:cNvPicPr>
          <p:nvPr/>
        </p:nvPicPr>
        <p:blipFill>
          <a:blip r:embed="rId23">
            <a:clrChange>
              <a:clrFrom>
                <a:srgbClr val="FFFFFF"/>
              </a:clrFrom>
              <a:clrTo>
                <a:srgbClr val="FFFFFF">
                  <a:alpha val="0"/>
                </a:srgbClr>
              </a:clrTo>
            </a:clrChange>
            <a:duotone>
              <a:schemeClr val="bg2">
                <a:shade val="45000"/>
                <a:satMod val="135000"/>
              </a:schemeClr>
              <a:prstClr val="white"/>
            </a:duotone>
          </a:blip>
          <a:stretch>
            <a:fillRect/>
          </a:stretch>
        </p:blipFill>
        <p:spPr>
          <a:xfrm>
            <a:off x="10267304" y="2359115"/>
            <a:ext cx="1000749" cy="803587"/>
          </a:xfrm>
          <a:prstGeom prst="rect">
            <a:avLst/>
          </a:prstGeom>
        </p:spPr>
      </p:pic>
    </p:spTree>
    <p:extLst>
      <p:ext uri="{BB962C8B-B14F-4D97-AF65-F5344CB8AC3E}">
        <p14:creationId xmlns:p14="http://schemas.microsoft.com/office/powerpoint/2010/main" val="407265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704757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イメージ</a:t>
            </a:r>
            <a:r>
              <a:rPr lang="ja-JP" altLang="en-US" sz="3600" dirty="0"/>
              <a:t>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smtClean="0"/>
              <a:t>ここまで</a:t>
            </a:r>
            <a:r>
              <a:rPr lang="ja-JP" altLang="en-US" dirty="0"/>
              <a:t>紹介</a:t>
            </a:r>
            <a:r>
              <a:rPr lang="ja-JP" altLang="en-US" dirty="0" smtClean="0"/>
              <a:t>してきた画像変換の応用のひとつ</a:t>
            </a:r>
            <a:endParaRPr lang="en-US" altLang="ja-JP" dirty="0" smtClean="0"/>
          </a:p>
          <a:p>
            <a:r>
              <a:rPr kumimoji="1" lang="ja-JP" altLang="en-US" dirty="0"/>
              <a:t>複数</a:t>
            </a:r>
            <a:r>
              <a:rPr kumimoji="1" lang="ja-JP" altLang="en-US" dirty="0" smtClean="0"/>
              <a:t>の画像を変形し重ね合わせて大きな画像を作成する技術</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328214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smtClean="0"/>
              <a:t>1: </a:t>
            </a:r>
            <a:r>
              <a:rPr lang="ja-JP" altLang="en-US" sz="3600" dirty="0" smtClean="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smtClean="0"/>
              <a:t>特徴点</a:t>
            </a:r>
            <a:r>
              <a:rPr lang="ja-JP" altLang="en-US" sz="2400" dirty="0" smtClean="0"/>
              <a:t>：角やエッジなど，顕著な局所的変化がある場所</a:t>
            </a:r>
            <a:endParaRPr lang="en-US" altLang="ja-JP" sz="2400" dirty="0" smtClean="0"/>
          </a:p>
          <a:p>
            <a:pPr>
              <a:lnSpc>
                <a:spcPct val="100000"/>
              </a:lnSpc>
              <a:spcBef>
                <a:spcPts val="600"/>
              </a:spcBef>
              <a:spcAft>
                <a:spcPts val="600"/>
              </a:spcAft>
            </a:pPr>
            <a:r>
              <a:rPr lang="ja-JP" altLang="en-US" sz="2400" dirty="0"/>
              <a:t>特徴点検出</a:t>
            </a:r>
            <a:r>
              <a:rPr lang="ja-JP" altLang="en-US" sz="2400" dirty="0" smtClean="0"/>
              <a:t>アルゴリズムは</a:t>
            </a:r>
            <a:r>
              <a:rPr lang="en-US" altLang="ja-JP" sz="2400" dirty="0" smtClean="0"/>
              <a:t>SIFT, SURF, Eigen, Harris</a:t>
            </a:r>
            <a:r>
              <a:rPr lang="ja-JP" altLang="en-US" sz="2400" dirty="0" smtClean="0"/>
              <a:t>などが有名</a:t>
            </a:r>
            <a:endParaRPr lang="en-US" altLang="ja-JP" sz="2400" dirty="0" smtClean="0"/>
          </a:p>
          <a:p>
            <a:pPr>
              <a:lnSpc>
                <a:spcPct val="100000"/>
              </a:lnSpc>
              <a:spcBef>
                <a:spcPts val="600"/>
              </a:spcBef>
              <a:spcAft>
                <a:spcPts val="600"/>
              </a:spcAft>
            </a:pPr>
            <a:r>
              <a:rPr lang="ja-JP" altLang="en-US" sz="2400" dirty="0" smtClean="0"/>
              <a:t>特徴点は，その周囲の様子を記述する特徴ベクトルを持つ</a:t>
            </a:r>
            <a:endParaRPr lang="en-US" altLang="ja-JP" sz="2400" dirty="0" smtClean="0"/>
          </a:p>
          <a:p>
            <a:pPr>
              <a:lnSpc>
                <a:spcPct val="100000"/>
              </a:lnSpc>
              <a:spcBef>
                <a:spcPts val="600"/>
              </a:spcBef>
              <a:spcAft>
                <a:spcPts val="600"/>
              </a:spcAft>
            </a:pPr>
            <a:endParaRPr lang="en-US" altLang="ja-JP" sz="2400" dirty="0" smtClean="0"/>
          </a:p>
          <a:p>
            <a:pPr marL="0" indent="0">
              <a:lnSpc>
                <a:spcPct val="100000"/>
              </a:lnSpc>
              <a:spcBef>
                <a:spcPts val="600"/>
              </a:spcBef>
              <a:spcAft>
                <a:spcPts val="600"/>
              </a:spcAft>
              <a:buNone/>
            </a:pPr>
            <a:r>
              <a:rPr lang="en-US" altLang="ja-JP" sz="1800" dirty="0" smtClean="0"/>
              <a:t>※</a:t>
            </a:r>
            <a:r>
              <a:rPr lang="ja-JP" altLang="en-US" sz="1800" dirty="0" smtClean="0"/>
              <a:t>特徴点については後で詳しく解説</a:t>
            </a:r>
            <a:endParaRPr lang="en-US" altLang="ja-JP" sz="1800" dirty="0" smtClean="0"/>
          </a:p>
          <a:p>
            <a:pPr marL="0" indent="0">
              <a:lnSpc>
                <a:spcPct val="100000"/>
              </a:lnSpc>
              <a:spcBef>
                <a:spcPts val="600"/>
              </a:spcBef>
              <a:spcAft>
                <a:spcPts val="600"/>
              </a:spcAft>
              <a:buNone/>
            </a:pPr>
            <a:r>
              <a:rPr lang="en-US" altLang="ja-JP" sz="1800" dirty="0" smtClean="0"/>
              <a:t>※</a:t>
            </a:r>
            <a:r>
              <a:rPr lang="ja-JP" altLang="en-US" sz="1800" dirty="0" smtClean="0"/>
              <a:t>左図は</a:t>
            </a:r>
            <a:r>
              <a:rPr lang="en-US" altLang="ja-JP" sz="1800" dirty="0" smtClean="0"/>
              <a:t>AKAZE</a:t>
            </a:r>
            <a:r>
              <a:rPr lang="ja-JP" altLang="en-US" sz="1800" dirty="0"/>
              <a:t> </a:t>
            </a:r>
            <a:r>
              <a:rPr lang="en-US" altLang="ja-JP" sz="1800" dirty="0" smtClean="0"/>
              <a:t>algorithm</a:t>
            </a:r>
            <a:r>
              <a:rPr lang="ja-JP" altLang="en-US" sz="1800" dirty="0" smtClean="0"/>
              <a:t>を利用した結果</a:t>
            </a:r>
            <a:endParaRPr lang="en-US" altLang="ja-JP" sz="1800" dirty="0" smtClean="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2166183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表記について</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smtClean="0"/>
                  <a:t>スカラー変数はイタリック体 </a:t>
                </a:r>
                <a:r>
                  <a:rPr kumimoji="1" lang="en-US" altLang="ja-JP" dirty="0" smtClean="0"/>
                  <a:t>	:</a:t>
                </a:r>
                <a:r>
                  <a:rPr lang="ja-JP" altLang="en-US" dirty="0" smtClean="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smtClean="0"/>
              </a:p>
              <a:p>
                <a:pPr>
                  <a:lnSpc>
                    <a:spcPct val="100000"/>
                  </a:lnSpc>
                  <a:spcBef>
                    <a:spcPts val="600"/>
                  </a:spcBef>
                  <a:spcAft>
                    <a:spcPts val="600"/>
                  </a:spcAft>
                </a:pPr>
                <a:r>
                  <a:rPr kumimoji="1" lang="ja-JP" altLang="en-US" dirty="0" smtClean="0"/>
                  <a:t>ベクトルは小文字ボールド体 </a:t>
                </a:r>
                <a:r>
                  <a:rPr kumimoji="1" lang="en-US" altLang="ja-JP" dirty="0" smtClean="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smtClean="0"/>
              </a:p>
              <a:p>
                <a:pPr>
                  <a:lnSpc>
                    <a:spcPct val="100000"/>
                  </a:lnSpc>
                  <a:spcBef>
                    <a:spcPts val="600"/>
                  </a:spcBef>
                  <a:spcAft>
                    <a:spcPts val="600"/>
                  </a:spcAft>
                </a:pPr>
                <a:r>
                  <a:rPr lang="ja-JP" altLang="en-US" dirty="0" smtClean="0"/>
                  <a:t>行列は大文字ボールド体</a:t>
                </a:r>
                <a:r>
                  <a:rPr lang="en-US" altLang="ja-JP" dirty="0" smtClean="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a:t>
                </a:r>
                <a:r>
                  <a:rPr lang="ja-JP" altLang="en-US" dirty="0" smtClean="0"/>
                  <a:t>利用して</a:t>
                </a:r>
                <a:r>
                  <a:rPr kumimoji="1" lang="ja-JP" altLang="en-US" dirty="0" smtClean="0"/>
                  <a:t>次元を明確に</a:t>
                </a:r>
                <a:r>
                  <a:rPr kumimoji="1" lang="en-US" altLang="ja-JP" dirty="0" smtClean="0"/>
                  <a:t>	</a:t>
                </a:r>
                <a:r>
                  <a:rPr lang="en-US" altLang="ja-JP" dirty="0" smtClean="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smtClean="0"/>
                  <a:t>右肩</a:t>
                </a:r>
                <a:r>
                  <a:rPr lang="en-US" altLang="ja-JP" i="1" dirty="0" smtClean="0"/>
                  <a:t>T</a:t>
                </a:r>
                <a:r>
                  <a:rPr lang="ja-JP" altLang="en-US" dirty="0" smtClean="0"/>
                  <a:t>は転置を</a:t>
                </a:r>
                <a:r>
                  <a:rPr lang="ja-JP" altLang="en-US" dirty="0"/>
                  <a:t>表す</a:t>
                </a:r>
                <a:r>
                  <a:rPr lang="en-US" altLang="ja-JP" dirty="0" smtClean="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smtClean="0"/>
              </a:p>
              <a:p>
                <a:pPr marL="0" indent="0">
                  <a:lnSpc>
                    <a:spcPct val="100000"/>
                  </a:lnSpc>
                  <a:spcBef>
                    <a:spcPts val="600"/>
                  </a:spcBef>
                  <a:spcAft>
                    <a:spcPts val="600"/>
                  </a:spcAft>
                  <a:buNone/>
                </a:pPr>
                <a:r>
                  <a:rPr lang="en-US" altLang="ja-JP" dirty="0" smtClean="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smtClean="0"/>
                  <a:t>CG</a:t>
                </a:r>
                <a:r>
                  <a:rPr lang="ja-JP" altLang="en-US" sz="2400" dirty="0" smtClean="0"/>
                  <a:t>分野の論文ではよく見かける表記ですが，分野に依存してよく利用される表記は異なるので注意してください．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a:t>2</a:t>
            </a:r>
            <a:r>
              <a:rPr lang="en-US" altLang="ja-JP" sz="3600" dirty="0" smtClean="0"/>
              <a:t>. </a:t>
            </a:r>
            <a:r>
              <a:rPr lang="ja-JP" altLang="en-US" sz="3600" dirty="0" smtClean="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smtClean="0"/>
              <a:t>各特徴点は局所領域の特徴を記述する特徴ベクトルを持つ</a:t>
            </a:r>
            <a:endParaRPr lang="en-US" altLang="ja-JP" sz="2400" dirty="0" smtClean="0"/>
          </a:p>
          <a:p>
            <a:r>
              <a:rPr lang="ja-JP" altLang="en-US" sz="2400" dirty="0" smtClean="0"/>
              <a:t>特徴ベクトルの類似性を利用して対応を計算する</a:t>
            </a:r>
            <a:endParaRPr lang="en-US" altLang="ja-JP" sz="2400" dirty="0"/>
          </a:p>
          <a:p>
            <a:r>
              <a:rPr lang="ja-JP" altLang="en-US" sz="2400" dirty="0" smtClean="0"/>
              <a:t>上図では</a:t>
            </a:r>
            <a:r>
              <a:rPr lang="en-US" altLang="ja-JP" sz="2400" dirty="0" smtClean="0"/>
              <a:t>Brute force algorithm</a:t>
            </a:r>
            <a:r>
              <a:rPr lang="ja-JP" altLang="en-US" sz="2400" dirty="0" smtClean="0"/>
              <a:t>を利用</a:t>
            </a:r>
            <a:endParaRPr lang="en-US" altLang="ja-JP" sz="2400" dirty="0" smtClean="0"/>
          </a:p>
          <a:p>
            <a:pPr lvl="1"/>
            <a:r>
              <a:rPr lang="ja-JP" altLang="en-US" sz="2000" dirty="0" smtClean="0"/>
              <a:t>左画像の特徴点をひとつピックアップし、最も似た特徴点を右画像内から全検索</a:t>
            </a:r>
            <a:endParaRPr lang="en-US" altLang="ja-JP" sz="2000" dirty="0" smtClean="0"/>
          </a:p>
          <a:p>
            <a:pPr lvl="1"/>
            <a:endParaRPr lang="en-US" altLang="ja-JP" sz="2000" dirty="0" smtClean="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860117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smtClean="0"/>
              <a:t>パノラマ合成</a:t>
            </a:r>
            <a:r>
              <a:rPr lang="en-US" altLang="ja-JP" sz="3200" dirty="0" smtClean="0"/>
              <a:t>3. </a:t>
            </a:r>
            <a:br>
              <a:rPr lang="en-US" altLang="ja-JP" sz="3200" dirty="0" smtClean="0"/>
            </a:br>
            <a:r>
              <a:rPr lang="ja-JP" altLang="en-US" sz="3200" dirty="0" smtClean="0"/>
              <a:t>変換行列の計算</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smtClean="0"/>
                  <a:t>対応特徴点の位置が重なるよう</a:t>
                </a:r>
                <a:r>
                  <a:rPr lang="ja-JP" altLang="en-US" sz="2000" dirty="0"/>
                  <a:t>右</a:t>
                </a:r>
                <a:r>
                  <a:rPr lang="ja-JP" altLang="en-US" sz="2000" dirty="0" smtClean="0"/>
                  <a:t>画像を射影変換</a:t>
                </a:r>
                <a:endParaRPr lang="en-US" altLang="ja-JP" sz="2000" dirty="0" smtClean="0"/>
              </a:p>
              <a:p>
                <a:pPr>
                  <a:lnSpc>
                    <a:spcPct val="100000"/>
                  </a:lnSpc>
                </a:pPr>
                <a:r>
                  <a:rPr kumimoji="1" lang="ja-JP" altLang="en-US" sz="2000" dirty="0" smtClean="0"/>
                  <a:t>つまり，対応点をなるべく一致させる行列</a:t>
                </a:r>
                <a:endParaRPr kumimoji="1" lang="en-US" altLang="ja-JP" sz="2000" dirty="0" smtClean="0"/>
              </a:p>
              <a:p>
                <a:pPr marL="0" indent="0">
                  <a:lnSpc>
                    <a:spcPct val="100000"/>
                  </a:lnSpc>
                  <a:buNone/>
                </a:pPr>
                <a:r>
                  <a:rPr lang="en-US" altLang="ja-JP" sz="2000" b="1" dirty="0" smtClean="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smtClean="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smtClean="0"/>
              </a:p>
              <a:p>
                <a:pPr>
                  <a:lnSpc>
                    <a:spcPct val="100000"/>
                  </a:lnSpc>
                </a:pPr>
                <a:r>
                  <a:rPr lang="en-US" altLang="ja-JP" sz="2000" dirty="0" smtClean="0"/>
                  <a:t>RANSAC</a:t>
                </a:r>
                <a:r>
                  <a:rPr lang="ja-JP" altLang="en-US" sz="2000" dirty="0" smtClean="0"/>
                  <a:t>（</a:t>
                </a:r>
                <a:r>
                  <a:rPr lang="en-US" altLang="ja-JP" sz="2000" dirty="0" smtClean="0"/>
                  <a:t>Random Sample Consensus</a:t>
                </a:r>
                <a:r>
                  <a:rPr lang="ja-JP" altLang="en-US" sz="2000" dirty="0" smtClean="0"/>
                  <a:t>）</a:t>
                </a:r>
                <a:endParaRPr lang="en-US" altLang="ja-JP" sz="2000" dirty="0" smtClean="0"/>
              </a:p>
              <a:p>
                <a:pPr marL="914400" lvl="1" indent="-457200">
                  <a:lnSpc>
                    <a:spcPct val="100000"/>
                  </a:lnSpc>
                  <a:spcBef>
                    <a:spcPts val="1000"/>
                  </a:spcBef>
                  <a:spcAft>
                    <a:spcPts val="600"/>
                  </a:spcAft>
                  <a:buAutoNum type="arabicPeriod"/>
                </a:pPr>
                <a:r>
                  <a:rPr lang="ja-JP" altLang="en-US" sz="2000" dirty="0" smtClean="0"/>
                  <a:t>未知変数推定に</a:t>
                </a:r>
                <a:r>
                  <a:rPr lang="ja-JP" altLang="en-US" sz="2000" dirty="0"/>
                  <a:t>必要</a:t>
                </a:r>
                <a:r>
                  <a:rPr lang="ja-JP" altLang="en-US" sz="2000" dirty="0" smtClean="0"/>
                  <a:t>なデータを乱択する　 </a:t>
                </a:r>
                <a:r>
                  <a:rPr lang="en-US" altLang="ja-JP" sz="2000" dirty="0" smtClean="0"/>
                  <a:t>(</a:t>
                </a:r>
                <a:r>
                  <a:rPr lang="ja-JP" altLang="en-US" sz="2000" dirty="0" smtClean="0"/>
                  <a:t>未知変数が</a:t>
                </a:r>
                <a:r>
                  <a:rPr lang="en-US" altLang="ja-JP" sz="2000" dirty="0" smtClean="0"/>
                  <a:t>8</a:t>
                </a:r>
                <a:r>
                  <a:rPr lang="ja-JP" altLang="en-US" sz="2000" dirty="0" smtClean="0"/>
                  <a:t>個なので</a:t>
                </a:r>
                <a:r>
                  <a:rPr lang="en-US" altLang="ja-JP" sz="2000" dirty="0"/>
                  <a:t> </a:t>
                </a:r>
                <a:r>
                  <a:rPr lang="ja-JP" altLang="en-US" sz="2000" dirty="0"/>
                  <a:t>　</a:t>
                </a:r>
                <a:r>
                  <a:rPr lang="ja-JP" altLang="en-US" sz="2000" dirty="0" smtClean="0"/>
                  <a:t>個の特徴点の組）</a:t>
                </a:r>
                <a:endParaRPr lang="en-US" altLang="ja-JP" sz="2000" dirty="0" smtClean="0"/>
              </a:p>
              <a:p>
                <a:pPr marL="914400" lvl="1" indent="-457200">
                  <a:lnSpc>
                    <a:spcPct val="100000"/>
                  </a:lnSpc>
                  <a:spcBef>
                    <a:spcPts val="1000"/>
                  </a:spcBef>
                  <a:spcAft>
                    <a:spcPts val="600"/>
                  </a:spcAft>
                  <a:buAutoNum type="arabicPeriod"/>
                </a:pPr>
                <a:r>
                  <a:rPr kumimoji="1" lang="ja-JP" altLang="en-US" sz="2000" dirty="0" smtClean="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を導出</a:t>
                </a:r>
                <a:endParaRPr kumimoji="1" lang="en-US" altLang="ja-JP" sz="2000" dirty="0" smtClean="0"/>
              </a:p>
              <a:p>
                <a:pPr marL="914400" lvl="1" indent="-457200">
                  <a:lnSpc>
                    <a:spcPct val="100000"/>
                  </a:lnSpc>
                  <a:spcBef>
                    <a:spcPts val="1000"/>
                  </a:spcBef>
                  <a:spcAft>
                    <a:spcPts val="600"/>
                  </a:spcAft>
                  <a:buAutoNum type="arabicPeriod"/>
                </a:pPr>
                <a:r>
                  <a:rPr lang="ja-JP" altLang="en-US" sz="2000" dirty="0" smtClean="0"/>
                  <a:t>変換</a:t>
                </a:r>
                <a14:m>
                  <m:oMath xmlns:m="http://schemas.openxmlformats.org/officeDocument/2006/math">
                    <m:r>
                      <a:rPr lang="en-US" altLang="ja-JP" sz="2000" b="1">
                        <a:latin typeface="Cambria Math" panose="02040503050406030204" pitchFamily="18" charset="0"/>
                      </a:rPr>
                      <m:t>𝐇</m:t>
                    </m:r>
                  </m:oMath>
                </a14:m>
                <a:r>
                  <a:rPr lang="ja-JP" altLang="en-US" sz="2000" dirty="0" smtClean="0"/>
                  <a:t>によりほか全て特徴点を変換する</a:t>
                </a:r>
                <a:endParaRPr lang="en-US" altLang="ja-JP" sz="2000" dirty="0" smtClean="0"/>
              </a:p>
              <a:p>
                <a:pPr marL="914400" lvl="2" indent="0">
                  <a:lnSpc>
                    <a:spcPct val="100000"/>
                  </a:lnSpc>
                  <a:spcBef>
                    <a:spcPts val="1000"/>
                  </a:spcBef>
                  <a:spcAft>
                    <a:spcPts val="600"/>
                  </a:spcAft>
                  <a:buNone/>
                </a:pPr>
                <a:r>
                  <a:rPr kumimoji="1" lang="ja-JP" altLang="en-US" sz="1600" dirty="0" smtClean="0"/>
                  <a:t>特徴点が対応点の十分近くに変換された </a:t>
                </a:r>
                <a:r>
                  <a:rPr kumimoji="1" lang="en-US" altLang="ja-JP" sz="1600" dirty="0" smtClean="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smtClean="0"/>
                  <a:t>特徴点の変換先が対応点から遠い　　　 </a:t>
                </a:r>
                <a:r>
                  <a:rPr lang="en-US" altLang="ja-JP" sz="1600" dirty="0" smtClean="0">
                    <a:sym typeface="Wingdings" panose="05000000000000000000" pitchFamily="2" charset="2"/>
                  </a:rPr>
                  <a:t> Outlier</a:t>
                </a:r>
                <a:endParaRPr kumimoji="1" lang="en-US" altLang="ja-JP" sz="1600" dirty="0" smtClean="0"/>
              </a:p>
              <a:p>
                <a:pPr marL="914400" lvl="1" indent="-457200">
                  <a:lnSpc>
                    <a:spcPct val="100000"/>
                  </a:lnSpc>
                  <a:spcBef>
                    <a:spcPts val="1000"/>
                  </a:spcBef>
                  <a:spcAft>
                    <a:spcPts val="600"/>
                  </a:spcAft>
                  <a:buAutoNum type="arabicPeriod"/>
                </a:pPr>
                <a:r>
                  <a:rPr kumimoji="1" lang="en-US" altLang="ja-JP" sz="2000" dirty="0" smtClean="0"/>
                  <a:t>1~3</a:t>
                </a:r>
                <a:r>
                  <a:rPr kumimoji="1" lang="ja-JP" altLang="en-US" sz="2000" dirty="0" smtClean="0"/>
                  <a:t>を繰り返し</a:t>
                </a:r>
                <a:r>
                  <a:rPr kumimoji="1" lang="en-US" altLang="ja-JP" sz="2000" dirty="0" smtClean="0"/>
                  <a:t>Inlier</a:t>
                </a:r>
                <a:r>
                  <a:rPr kumimoji="1" lang="ja-JP" altLang="en-US" sz="2000" dirty="0" smtClean="0"/>
                  <a:t>数が最多</a:t>
                </a:r>
                <a:r>
                  <a:rPr lang="ja-JP" altLang="en-US" sz="2000" dirty="0" smtClean="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を出力</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rotWithShape="0">
                <a:blip r:embed="rId3"/>
                <a:stretch>
                  <a:fillRect l="-900" t="-766" r="-100"/>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9668256" y="3621024"/>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500050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a:t>
            </a:r>
            <a:r>
              <a:rPr lang="ja-JP" altLang="en-US" sz="3600" dirty="0" smtClean="0"/>
              <a:t>合成</a:t>
            </a:r>
            <a:r>
              <a:rPr lang="en-US" altLang="ja-JP" sz="3600" dirty="0" smtClean="0"/>
              <a:t>4. </a:t>
            </a:r>
            <a:r>
              <a:rPr lang="ja-JP" altLang="en-US" sz="3600" dirty="0" smtClean="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smtClean="0"/>
              <a:t>上図は単純な実装</a:t>
            </a:r>
            <a:r>
              <a:rPr lang="en-US" altLang="ja-JP" sz="2400" dirty="0" smtClean="0"/>
              <a:t>: 2</a:t>
            </a:r>
            <a:r>
              <a:rPr lang="ja-JP" altLang="en-US" sz="2400" dirty="0" smtClean="0"/>
              <a:t>画像が重なる部分は両者の平均を取る</a:t>
            </a:r>
            <a:r>
              <a:rPr lang="en-US" altLang="ja-JP" sz="2400" dirty="0"/>
              <a:t> </a:t>
            </a:r>
            <a:r>
              <a:rPr lang="en-US" altLang="ja-JP" sz="2400" dirty="0" smtClean="0">
                <a:sym typeface="Wingdings" panose="05000000000000000000" pitchFamily="2" charset="2"/>
              </a:rPr>
              <a:t> </a:t>
            </a:r>
            <a:r>
              <a:rPr lang="ja-JP" altLang="en-US" sz="2000" dirty="0">
                <a:sym typeface="Wingdings" panose="05000000000000000000" pitchFamily="2" charset="2"/>
              </a:rPr>
              <a:t>シーム</a:t>
            </a:r>
            <a:r>
              <a:rPr kumimoji="1" lang="ja-JP" altLang="en-US" sz="2000" dirty="0" smtClean="0">
                <a:sym typeface="Wingdings" panose="05000000000000000000" pitchFamily="2" charset="2"/>
              </a:rPr>
              <a:t>が目立つ</a:t>
            </a:r>
            <a:endParaRPr kumimoji="1" lang="en-US" altLang="ja-JP" dirty="0" smtClean="0"/>
          </a:p>
          <a:p>
            <a:r>
              <a:rPr lang="ja-JP" altLang="en-US" sz="2400" dirty="0" smtClean="0"/>
              <a:t>目立たないシームを計算する手法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err="1" smtClean="0">
                <a:sym typeface="Wingdings" panose="05000000000000000000" pitchFamily="2" charset="2"/>
              </a:rPr>
              <a:t>GraphCutTextures</a:t>
            </a:r>
            <a:r>
              <a:rPr lang="en-US" altLang="ja-JP" sz="1400" dirty="0" smtClean="0">
                <a:sym typeface="Wingdings" panose="05000000000000000000" pitchFamily="2" charset="2"/>
              </a:rPr>
              <a:t>, SIGGRAPH 2003]</a:t>
            </a:r>
            <a:endParaRPr lang="en-US" altLang="ja-JP" sz="1800" dirty="0" smtClean="0">
              <a:sym typeface="Wingdings" panose="05000000000000000000" pitchFamily="2" charset="2"/>
            </a:endParaRPr>
          </a:p>
          <a:p>
            <a:r>
              <a:rPr lang="ja-JP" altLang="en-US" sz="2400" dirty="0" smtClean="0">
                <a:sym typeface="Wingdings" panose="05000000000000000000" pitchFamily="2" charset="2"/>
              </a:rPr>
              <a:t>画像ピラミッドを利用する手法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a:t>A Multiresolution Spline With Application </a:t>
            </a:r>
            <a:r>
              <a:rPr lang="en-US" altLang="ja-JP" sz="1400" dirty="0" smtClean="0"/>
              <a:t>to Image Mosaics, TOG1983</a:t>
            </a:r>
            <a:r>
              <a:rPr lang="en-US" altLang="ja-JP" sz="1400" dirty="0" smtClean="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2"/>
            <a:stretch>
              <a:fillRect/>
            </a:stretch>
          </p:blipFill>
          <p:spPr>
            <a:xfrm>
              <a:off x="363573" y="2454033"/>
              <a:ext cx="3037142" cy="2756944"/>
            </a:xfrm>
            <a:prstGeom prst="rect">
              <a:avLst/>
            </a:prstGeom>
          </p:spPr>
        </p:pic>
        <p:pic>
          <p:nvPicPr>
            <p:cNvPr id="6" name="図 5"/>
            <p:cNvPicPr>
              <a:picLocks noChangeAspect="1"/>
            </p:cNvPicPr>
            <p:nvPr/>
          </p:nvPicPr>
          <p:blipFill>
            <a:blip r:embed="rId3"/>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4"/>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837741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memo</a:t>
            </a:r>
            <a:endParaRPr kumimoji="1" lang="ja-JP" altLang="en-US" dirty="0"/>
          </a:p>
        </p:txBody>
      </p:sp>
      <p:sp>
        <p:nvSpPr>
          <p:cNvPr id="3" name="コンテンツ プレースホルダー 2"/>
          <p:cNvSpPr>
            <a:spLocks noGrp="1"/>
          </p:cNvSpPr>
          <p:nvPr>
            <p:ph idx="1"/>
          </p:nvPr>
        </p:nvSpPr>
        <p:spPr>
          <a:xfrm>
            <a:off x="457200" y="1262079"/>
            <a:ext cx="10990522" cy="5296829"/>
          </a:xfrm>
        </p:spPr>
        <p:txBody>
          <a:bodyPr/>
          <a:lstStyle/>
          <a:p>
            <a:pPr>
              <a:lnSpc>
                <a:spcPct val="100000"/>
              </a:lnSpc>
            </a:pPr>
            <a:r>
              <a:rPr kumimoji="1" lang="en-US" altLang="ja-JP" dirty="0" smtClean="0"/>
              <a:t>Image J(Fiji)</a:t>
            </a:r>
            <a:r>
              <a:rPr kumimoji="1" lang="ja-JP" altLang="en-US" dirty="0" smtClean="0"/>
              <a:t>の </a:t>
            </a:r>
            <a:r>
              <a:rPr kumimoji="1" lang="en-US" altLang="ja-JP" dirty="0" smtClean="0"/>
              <a:t>Interactive Affine</a:t>
            </a:r>
            <a:r>
              <a:rPr kumimoji="1" lang="ja-JP" altLang="en-US" dirty="0" smtClean="0"/>
              <a:t>と</a:t>
            </a:r>
            <a:r>
              <a:rPr kumimoji="1" lang="en-US" altLang="ja-JP" dirty="0" smtClean="0"/>
              <a:t>interactive perspective</a:t>
            </a:r>
            <a:r>
              <a:rPr lang="ja-JP" altLang="en-US" dirty="0" smtClean="0"/>
              <a:t>が，これらの変換の</a:t>
            </a:r>
            <a:r>
              <a:rPr lang="en-US" altLang="ja-JP" dirty="0" err="1" smtClean="0"/>
              <a:t>ky</a:t>
            </a:r>
            <a:r>
              <a:rPr lang="ja-JP" altLang="en-US" dirty="0" smtClean="0"/>
              <a:t>道を理解するのに良さそう．</a:t>
            </a:r>
            <a:endParaRPr lang="en-US" altLang="ja-JP" dirty="0" smtClean="0"/>
          </a:p>
          <a:p>
            <a:pPr lvl="1">
              <a:lnSpc>
                <a:spcPct val="100000"/>
              </a:lnSpc>
            </a:pPr>
            <a:r>
              <a:rPr kumimoji="1" lang="en-US" altLang="ja-JP" dirty="0" smtClean="0"/>
              <a:t>Menu &gt; Plug in &gt; Transform &gt; Interactive Affine</a:t>
            </a:r>
          </a:p>
          <a:p>
            <a:pPr lvl="1">
              <a:lnSpc>
                <a:spcPct val="100000"/>
              </a:lnSpc>
            </a:pPr>
            <a:r>
              <a:rPr lang="en-US" altLang="ja-JP" dirty="0" smtClean="0"/>
              <a:t>Menu</a:t>
            </a:r>
            <a:r>
              <a:rPr kumimoji="1" lang="en-US" altLang="ja-JP" dirty="0" smtClean="0"/>
              <a:t> &gt; Plug in &gt; Transform &gt; Interactive Perspective</a:t>
            </a:r>
          </a:p>
          <a:p>
            <a:pPr lvl="1">
              <a:lnSpc>
                <a:spcPct val="100000"/>
              </a:lnSpc>
            </a:pPr>
            <a:endParaRPr lang="en-US" altLang="ja-JP" dirty="0"/>
          </a:p>
          <a:p>
            <a:pPr lvl="1">
              <a:lnSpc>
                <a:spcPct val="100000"/>
              </a:lnSpc>
            </a:pPr>
            <a:r>
              <a:rPr lang="en-US" altLang="ja-JP" dirty="0"/>
              <a:t>Menu &gt; Plug in &gt; Transform &gt; Interactive </a:t>
            </a:r>
            <a:r>
              <a:rPr lang="en-US" altLang="ja-JP" dirty="0" smtClean="0"/>
              <a:t>Moving Least Square</a:t>
            </a:r>
            <a:r>
              <a:rPr lang="ja-JP" altLang="en-US" dirty="0" smtClean="0"/>
              <a:t>とかも面白い．</a:t>
            </a:r>
            <a:r>
              <a:rPr lang="ja-JP" altLang="en-US" sz="1800" dirty="0" smtClean="0"/>
              <a:t>（ただこれやりたいなら</a:t>
            </a:r>
            <a:r>
              <a:rPr lang="en-US" altLang="ja-JP" sz="1800" dirty="0" smtClean="0"/>
              <a:t>Photoshop</a:t>
            </a:r>
            <a:r>
              <a:rPr lang="ja-JP" altLang="en-US" sz="1800" dirty="0" err="1" smtClean="0"/>
              <a:t>のほうが</a:t>
            </a:r>
            <a:r>
              <a:rPr lang="ja-JP" altLang="en-US" sz="1800" dirty="0" smtClean="0"/>
              <a:t>いいかな）</a:t>
            </a:r>
            <a:endParaRPr lang="en-US" altLang="ja-JP" sz="1800" dirty="0" smtClean="0"/>
          </a:p>
          <a:p>
            <a:pPr marL="0" indent="0">
              <a:lnSpc>
                <a:spcPct val="100000"/>
              </a:lnSpc>
              <a:buNone/>
            </a:pPr>
            <a:endParaRPr lang="en-US" altLang="ja-JP" dirty="0"/>
          </a:p>
        </p:txBody>
      </p:sp>
    </p:spTree>
    <p:extLst>
      <p:ext uri="{BB962C8B-B14F-4D97-AF65-F5344CB8AC3E}">
        <p14:creationId xmlns:p14="http://schemas.microsoft.com/office/powerpoint/2010/main" val="119412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289646"/>
            <a:ext cx="11473211" cy="1462846"/>
          </a:xfrm>
        </p:spPr>
        <p:txBody>
          <a:bodyPr>
            <a:normAutofit/>
          </a:bodyPr>
          <a:lstStyle/>
          <a:p>
            <a:pPr algn="r"/>
            <a:r>
              <a:rPr kumimoji="1" lang="ja-JP" altLang="en-US" b="1" dirty="0" smtClean="0"/>
              <a:t>画像の</a:t>
            </a:r>
            <a:r>
              <a:rPr kumimoji="1" lang="ja-JP" altLang="en-US" b="1" dirty="0" smtClean="0"/>
              <a:t>変換</a:t>
            </a:r>
            <a:r>
              <a:rPr kumimoji="1" lang="en-US" altLang="ja-JP" b="1" dirty="0" smtClean="0"/>
              <a:t/>
            </a:r>
            <a:br>
              <a:rPr kumimoji="1" lang="en-US" altLang="ja-JP" b="1" dirty="0" smtClean="0"/>
            </a:br>
            <a:r>
              <a:rPr kumimoji="1" lang="ja-JP" altLang="en-US" sz="2000" dirty="0" smtClean="0"/>
              <a:t>（時間があれば紹介しますが，たぶんないので</a:t>
            </a:r>
            <a:r>
              <a:rPr kumimoji="1" lang="en-US" altLang="ja-JP" sz="2000" dirty="0" smtClean="0"/>
              <a:t>2017</a:t>
            </a:r>
            <a:r>
              <a:rPr kumimoji="1" lang="ja-JP" altLang="en-US" sz="2000" dirty="0" smtClean="0"/>
              <a:t>年の講義動画を</a:t>
            </a:r>
            <a:r>
              <a:rPr lang="en-US" altLang="ja-JP" sz="2000" dirty="0" smtClean="0"/>
              <a:t>SCOMB</a:t>
            </a:r>
            <a:r>
              <a:rPr lang="ja-JP" altLang="en-US" sz="2000" dirty="0" err="1" smtClean="0"/>
              <a:t>に</a:t>
            </a:r>
            <a:r>
              <a:rPr kumimoji="1" lang="ja-JP" altLang="en-US" sz="2000" dirty="0" err="1" smtClean="0"/>
              <a:t>置</a:t>
            </a:r>
            <a:r>
              <a:rPr kumimoji="1" lang="ja-JP" altLang="en-US" sz="2000" dirty="0" smtClean="0"/>
              <a:t>いておきます）</a:t>
            </a:r>
            <a:endParaRPr kumimoji="1" lang="ja-JP" altLang="en-US" dirty="0"/>
          </a:p>
        </p:txBody>
      </p:sp>
      <p:pic>
        <p:nvPicPr>
          <p:cNvPr id="3" name="図 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0306637">
            <a:off x="1842296" y="1136185"/>
            <a:ext cx="7392995" cy="3373995"/>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620083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smtClean="0"/>
              <a:t>X</a:t>
            </a:r>
            <a:r>
              <a:rPr kumimoji="1" lang="ja-JP" altLang="en-US" sz="2400" b="1" dirty="0" smtClean="0"/>
              <a:t>軸方向に</a:t>
            </a:r>
            <a:r>
              <a:rPr kumimoji="1" lang="en-US" altLang="ja-JP" sz="2400" b="1" dirty="0" smtClean="0"/>
              <a:t>1.7</a:t>
            </a:r>
            <a:r>
              <a:rPr kumimoji="1" lang="ja-JP" altLang="en-US" sz="2400" b="1" dirty="0" smtClean="0"/>
              <a:t>倍</a:t>
            </a:r>
            <a:r>
              <a:rPr kumimoji="1" lang="ja-JP" altLang="en-US" sz="2400" dirty="0" smtClean="0"/>
              <a:t>，</a:t>
            </a:r>
            <a:r>
              <a:rPr kumimoji="1" lang="en-US" altLang="ja-JP" sz="2400" b="1" dirty="0" smtClean="0"/>
              <a:t>Y</a:t>
            </a:r>
            <a:r>
              <a:rPr kumimoji="1" lang="ja-JP" altLang="en-US" sz="2400" b="1" dirty="0" smtClean="0"/>
              <a:t>軸方向に</a:t>
            </a:r>
            <a:r>
              <a:rPr kumimoji="1" lang="en-US" altLang="ja-JP" sz="2400" b="1" dirty="0" smtClean="0"/>
              <a:t>2</a:t>
            </a:r>
            <a:r>
              <a:rPr kumimoji="1" lang="ja-JP" altLang="en-US" sz="2400" b="1" dirty="0" smtClean="0"/>
              <a:t>倍に拡大する変換</a:t>
            </a:r>
            <a:r>
              <a:rPr kumimoji="1" lang="ja-JP" altLang="en-US" sz="2400" dirty="0" smtClean="0"/>
              <a:t>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2"/>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2"/>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smtClean="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(5.1, 4)</a:t>
              </a:r>
              <a:r>
                <a:rPr lang="en-US" altLang="ja-JP" sz="2400" dirty="0" smtClean="0">
                  <a:sym typeface="Wingdings" panose="05000000000000000000" pitchFamily="2" charset="2"/>
                </a:rPr>
                <a:t> </a:t>
              </a:r>
              <a:r>
                <a:rPr lang="en-US" altLang="ja-JP" sz="2400" dirty="0">
                  <a:sym typeface="Wingdings" panose="05000000000000000000" pitchFamily="2" charset="2"/>
                </a:rPr>
                <a:t> </a:t>
              </a:r>
              <a:r>
                <a:rPr lang="en-US" altLang="ja-JP" sz="2400" dirty="0" smtClean="0"/>
                <a:t>(5, </a:t>
              </a:r>
              <a:r>
                <a:rPr lang="en-US" altLang="ja-JP" sz="2400" dirty="0"/>
                <a:t>4</a:t>
              </a:r>
              <a:r>
                <a:rPr lang="en-US" altLang="ja-JP" sz="2400" dirty="0" smtClean="0"/>
                <a:t>)</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smtClean="0"/>
              <a:t>X</a:t>
            </a:r>
            <a:r>
              <a:rPr kumimoji="1" lang="ja-JP" altLang="en-US" sz="2400" dirty="0" smtClean="0"/>
              <a:t>軸方向に</a:t>
            </a:r>
            <a:r>
              <a:rPr kumimoji="1" lang="en-US" altLang="ja-JP" sz="2400" dirty="0" smtClean="0"/>
              <a:t>1.7</a:t>
            </a:r>
            <a:r>
              <a:rPr kumimoji="1" lang="ja-JP" altLang="en-US" sz="2400" dirty="0" smtClean="0"/>
              <a:t>倍，</a:t>
            </a:r>
            <a:r>
              <a:rPr kumimoji="1" lang="en-US" altLang="ja-JP" sz="2400" dirty="0" smtClean="0"/>
              <a:t>Y</a:t>
            </a:r>
            <a:r>
              <a:rPr kumimoji="1" lang="ja-JP" altLang="en-US" sz="2400" dirty="0" smtClean="0"/>
              <a:t>軸方向に</a:t>
            </a:r>
            <a:r>
              <a:rPr kumimoji="1" lang="en-US" altLang="ja-JP" sz="2400" dirty="0" smtClean="0"/>
              <a:t>2</a:t>
            </a:r>
            <a:r>
              <a:rPr kumimoji="1" lang="ja-JP" altLang="en-US" sz="2400" dirty="0" smtClean="0"/>
              <a:t>倍に拡大する変換を考える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smtClean="0"/>
              <a:t>(1, </a:t>
            </a:r>
            <a:r>
              <a:rPr lang="en-US" altLang="ja-JP" sz="2400" dirty="0"/>
              <a:t>1</a:t>
            </a:r>
            <a:r>
              <a:rPr lang="en-US" altLang="ja-JP" sz="2400" dirty="0" smtClean="0"/>
              <a:t>)</a:t>
            </a:r>
            <a:r>
              <a:rPr lang="en-US" altLang="ja-JP" sz="2400" dirty="0" smtClean="0">
                <a:sym typeface="Wingdings" panose="05000000000000000000" pitchFamily="2" charset="2"/>
              </a:rPr>
              <a:t>(2,2)</a:t>
            </a:r>
          </a:p>
          <a:p>
            <a:r>
              <a:rPr lang="en-US" altLang="ja-JP" sz="2400" dirty="0"/>
              <a:t>(1, </a:t>
            </a:r>
            <a:r>
              <a:rPr lang="en-US" altLang="ja-JP" sz="2400" dirty="0" smtClean="0"/>
              <a:t>2)</a:t>
            </a:r>
            <a:r>
              <a:rPr lang="en-US" altLang="ja-JP" sz="2400" dirty="0">
                <a:sym typeface="Wingdings" panose="05000000000000000000" pitchFamily="2" charset="2"/>
              </a:rPr>
              <a:t>(</a:t>
            </a:r>
            <a:r>
              <a:rPr lang="en-US" altLang="ja-JP" sz="2400" dirty="0" smtClean="0">
                <a:sym typeface="Wingdings" panose="05000000000000000000" pitchFamily="2" charset="2"/>
              </a:rPr>
              <a:t>2,4)</a:t>
            </a:r>
          </a:p>
          <a:p>
            <a:r>
              <a:rPr lang="en-US" altLang="ja-JP" sz="2400" dirty="0"/>
              <a:t>(1, </a:t>
            </a:r>
            <a:r>
              <a:rPr lang="en-US" altLang="ja-JP" sz="2400" dirty="0" smtClean="0"/>
              <a:t>3)</a:t>
            </a:r>
            <a:r>
              <a:rPr lang="en-US" altLang="ja-JP" sz="2400" dirty="0">
                <a:sym typeface="Wingdings" panose="05000000000000000000" pitchFamily="2" charset="2"/>
              </a:rPr>
              <a:t>(</a:t>
            </a:r>
            <a:r>
              <a:rPr lang="en-US" altLang="ja-JP" sz="2400" dirty="0" smtClean="0">
                <a:sym typeface="Wingdings" panose="05000000000000000000" pitchFamily="2" charset="2"/>
              </a:rPr>
              <a:t>2,6)</a:t>
            </a:r>
          </a:p>
          <a:p>
            <a:r>
              <a:rPr lang="en-US" altLang="ja-JP" sz="2400" dirty="0" smtClean="0"/>
              <a:t>(2,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(3,2</a:t>
            </a:r>
            <a:r>
              <a:rPr lang="en-US" altLang="ja-JP" sz="2400" dirty="0">
                <a:sym typeface="Wingdings" panose="05000000000000000000" pitchFamily="2" charset="2"/>
              </a:rPr>
              <a:t>)</a:t>
            </a:r>
          </a:p>
          <a:p>
            <a:r>
              <a:rPr lang="en-US" altLang="ja-JP" sz="2400" dirty="0" smtClean="0"/>
              <a:t>(2,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(3,4)</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endParaRPr lang="en-US" altLang="ja-JP" sz="2400" dirty="0">
              <a:sym typeface="Wingdings" panose="05000000000000000000" pitchFamily="2" charset="2"/>
            </a:endParaRPr>
          </a:p>
          <a:p>
            <a:r>
              <a:rPr lang="en-US" altLang="ja-JP" sz="2400" dirty="0" smtClean="0"/>
              <a:t>(4,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(7,2</a:t>
            </a:r>
            <a:r>
              <a:rPr lang="en-US" altLang="ja-JP" sz="2400" dirty="0">
                <a:sym typeface="Wingdings" panose="05000000000000000000" pitchFamily="2" charset="2"/>
              </a:rPr>
              <a:t>)</a:t>
            </a:r>
          </a:p>
          <a:p>
            <a:r>
              <a:rPr lang="en-US" altLang="ja-JP" sz="2400" dirty="0" smtClean="0"/>
              <a:t>(4,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(7,4</a:t>
            </a:r>
            <a:r>
              <a:rPr lang="en-US" altLang="ja-JP" sz="2400" dirty="0">
                <a:sym typeface="Wingdings" panose="05000000000000000000" pitchFamily="2" charset="2"/>
              </a:rPr>
              <a:t>)</a:t>
            </a:r>
          </a:p>
          <a:p>
            <a:r>
              <a:rPr lang="en-US" altLang="ja-JP" sz="2400" dirty="0" smtClean="0"/>
              <a:t>(4, </a:t>
            </a:r>
            <a:r>
              <a:rPr lang="en-US" altLang="ja-JP" sz="2400" dirty="0"/>
              <a:t>3)</a:t>
            </a:r>
            <a:r>
              <a:rPr lang="en-US" altLang="ja-JP" sz="2400" dirty="0">
                <a:sym typeface="Wingdings" panose="05000000000000000000" pitchFamily="2" charset="2"/>
              </a:rPr>
              <a:t></a:t>
            </a:r>
            <a:r>
              <a:rPr lang="en-US" altLang="ja-JP" sz="2400" dirty="0" smtClean="0">
                <a:sym typeface="Wingdings" panose="05000000000000000000" pitchFamily="2" charset="2"/>
              </a:rPr>
              <a:t>(7,6)</a:t>
            </a:r>
            <a:endParaRPr lang="en-US" altLang="ja-JP" sz="2400" dirty="0">
              <a:sym typeface="Wingdings" panose="05000000000000000000" pitchFamily="2" charset="2"/>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031167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smtClean="0"/>
              <a:t>各画素を変換先に移動すると、飛び飛びの画像ができてしまう（拡大時）</a:t>
            </a:r>
            <a:endParaRPr kumimoji="1" lang="en-US" altLang="ja-JP" sz="2400" dirty="0" smtClean="0"/>
          </a:p>
          <a:p>
            <a:pPr marL="0" indent="0">
              <a:buNone/>
            </a:pPr>
            <a:r>
              <a:rPr kumimoji="1" lang="ja-JP" altLang="en-US" sz="2400" dirty="0" smtClean="0"/>
              <a:t>ほしかったのはもっと密な画像</a:t>
            </a:r>
            <a:r>
              <a:rPr kumimoji="1" lang="en-US" altLang="ja-JP" sz="2400" dirty="0" smtClean="0"/>
              <a:t>… </a:t>
            </a:r>
          </a:p>
          <a:p>
            <a:pPr marL="0" indent="0">
              <a:buNone/>
            </a:pPr>
            <a:r>
              <a:rPr lang="ja-JP" altLang="en-US" sz="2400" b="1" dirty="0" smtClean="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1812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(4,4) </a:t>
            </a:r>
            <a:r>
              <a:rPr lang="en-US" altLang="ja-JP" sz="2400" dirty="0" smtClean="0">
                <a:solidFill>
                  <a:srgbClr val="C00000"/>
                </a:solidFill>
              </a:rPr>
              <a:t>(7, 7)</a:t>
            </a:r>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5)</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4,2)</a:t>
            </a:r>
            <a:r>
              <a:rPr lang="en-US" altLang="ja-JP" sz="2400" dirty="0">
                <a:sym typeface="Wingdings" panose="05000000000000000000" pitchFamily="2" charset="2"/>
              </a:rPr>
              <a:t> </a:t>
            </a:r>
            <a:r>
              <a:rPr lang="en-US" altLang="ja-JP" sz="2400" dirty="0"/>
              <a:t>(7, </a:t>
            </a:r>
            <a:r>
              <a:rPr lang="en-US" altLang="ja-JP" sz="2400" dirty="0" smtClean="0"/>
              <a:t>4)</a:t>
            </a:r>
          </a:p>
          <a:p>
            <a:pPr algn="r"/>
            <a:r>
              <a:rPr lang="en-US" altLang="ja-JP" sz="2400" dirty="0">
                <a:sym typeface="Wingdings" panose="05000000000000000000" pitchFamily="2" charset="2"/>
              </a:rPr>
              <a:t>(4,2) </a:t>
            </a:r>
            <a:r>
              <a:rPr lang="en-US" altLang="ja-JP" sz="2400" dirty="0"/>
              <a:t>(7, </a:t>
            </a:r>
            <a:r>
              <a:rPr lang="en-US" altLang="ja-JP" sz="2400" dirty="0" smtClean="0"/>
              <a:t>3)</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2)</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1)</a:t>
            </a:r>
          </a:p>
          <a:p>
            <a:pPr algn="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776531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(5,3</a:t>
            </a:r>
            <a:r>
              <a:rPr lang="en-US" altLang="ja-JP" sz="2400" dirty="0">
                <a:solidFill>
                  <a:srgbClr val="C00000"/>
                </a:solidFill>
                <a:sym typeface="Wingdings" panose="05000000000000000000" pitchFamily="2" charset="2"/>
              </a:rPr>
              <a:t>) </a:t>
            </a:r>
            <a:r>
              <a:rPr lang="en-US" altLang="ja-JP" sz="2400" dirty="0" smtClean="0">
                <a:solidFill>
                  <a:srgbClr val="C00000"/>
                </a:solidFill>
              </a:rPr>
              <a:t>(8, </a:t>
            </a:r>
            <a:r>
              <a:rPr lang="en-US" altLang="ja-JP" sz="2400" dirty="0">
                <a:solidFill>
                  <a:srgbClr val="C00000"/>
                </a:solidFill>
              </a:rPr>
              <a:t>6</a:t>
            </a:r>
            <a:r>
              <a:rPr lang="en-US" altLang="ja-JP" sz="2400" dirty="0" smtClean="0">
                <a:solidFill>
                  <a:srgbClr val="C00000"/>
                </a:solidFill>
              </a:rPr>
              <a:t>)</a:t>
            </a:r>
            <a:endParaRPr lang="en-US" altLang="ja-JP" sz="2400" dirty="0" smtClean="0">
              <a:solidFill>
                <a:srgbClr val="C00000"/>
              </a:solidFill>
              <a:sym typeface="Wingdings" panose="05000000000000000000" pitchFamily="2" charset="2"/>
            </a:endParaRPr>
          </a:p>
          <a:p>
            <a:pPr algn="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smtClean="0"/>
              <a:t>(</a:t>
            </a:r>
            <a:r>
              <a:rPr lang="en-US" altLang="ja-JP" sz="2400" dirty="0"/>
              <a:t>6</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(3,3)</a:t>
            </a:r>
            <a:r>
              <a:rPr lang="en-US" altLang="ja-JP" sz="2400" dirty="0">
                <a:sym typeface="Wingdings" panose="05000000000000000000" pitchFamily="2" charset="2"/>
              </a:rPr>
              <a:t> </a:t>
            </a:r>
            <a:r>
              <a:rPr lang="en-US" altLang="ja-JP" sz="2400" dirty="0" smtClean="0"/>
              <a:t>(5, </a:t>
            </a:r>
            <a:r>
              <a:rPr lang="en-US" altLang="ja-JP" sz="2400" dirty="0"/>
              <a:t>6</a:t>
            </a:r>
            <a:r>
              <a:rPr lang="en-US" altLang="ja-JP" sz="2400" dirty="0" smtClean="0"/>
              <a:t>)</a:t>
            </a:r>
          </a:p>
          <a:p>
            <a:pPr algn="r"/>
            <a:r>
              <a:rPr lang="en-US" altLang="ja-JP" sz="2400" dirty="0" smtClean="0">
                <a:sym typeface="Wingdings" panose="05000000000000000000" pitchFamily="2" charset="2"/>
              </a:rPr>
              <a:t>(2,3)</a:t>
            </a:r>
            <a:r>
              <a:rPr lang="en-US" altLang="ja-JP" sz="2400" dirty="0">
                <a:sym typeface="Wingdings" panose="05000000000000000000" pitchFamily="2" charset="2"/>
              </a:rPr>
              <a:t> </a:t>
            </a:r>
            <a:r>
              <a:rPr lang="en-US" altLang="ja-JP" sz="2400" dirty="0" smtClean="0"/>
              <a:t>(4,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2</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a:t>
            </a:r>
            <a:r>
              <a:rPr lang="en-US" altLang="ja-JP" sz="2400" dirty="0"/>
              <a:t>3</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(2, </a:t>
            </a:r>
            <a:r>
              <a:rPr lang="en-US" altLang="ja-JP" sz="2400" dirty="0"/>
              <a:t>6</a:t>
            </a:r>
            <a:r>
              <a:rPr lang="en-US" altLang="ja-JP" sz="2400" dirty="0" smtClean="0"/>
              <a:t>)</a:t>
            </a:r>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(1, </a:t>
            </a:r>
            <a:r>
              <a:rPr lang="en-US" altLang="ja-JP" sz="2400" dirty="0"/>
              <a:t>6)</a:t>
            </a:r>
          </a:p>
          <a:p>
            <a:pPr algn="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894200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3829498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smtClean="0"/>
              <a:t>任意の変換について</a:t>
            </a:r>
            <a:endParaRPr kumimoji="1" lang="en-US" altLang="ja-JP" sz="2400" dirty="0" smtClean="0"/>
          </a:p>
          <a:p>
            <a:pPr marL="0" indent="0">
              <a:buNone/>
            </a:pPr>
            <a:r>
              <a:rPr lang="ja-JP" altLang="en-US" sz="2400" dirty="0" smtClean="0"/>
              <a:t>誤</a:t>
            </a:r>
            <a:r>
              <a:rPr lang="ja-JP" altLang="en-US" sz="2400" dirty="0"/>
              <a:t>）</a:t>
            </a:r>
            <a:r>
              <a:rPr lang="ja-JP" altLang="en-US" sz="2400" dirty="0" smtClean="0"/>
              <a:t>変換元画像の各画素の行き先を計算する</a:t>
            </a:r>
            <a:endParaRPr lang="en-US" altLang="ja-JP" sz="2400" dirty="0" smtClean="0"/>
          </a:p>
          <a:p>
            <a:pPr marL="0" indent="0">
              <a:buNone/>
            </a:pPr>
            <a:r>
              <a:rPr lang="ja-JP" altLang="en-US" sz="2400" dirty="0" smtClean="0"/>
              <a:t>正）変換先の各画素に逆変換を掛け，元画像を参照する</a:t>
            </a:r>
            <a:endParaRPr lang="en-US" altLang="ja-JP" sz="2400" dirty="0" smtClean="0"/>
          </a:p>
          <a:p>
            <a:pPr marL="0" indent="0">
              <a:buNone/>
            </a:pPr>
            <a:r>
              <a:rPr lang="en-US" altLang="ja-JP" sz="1600" dirty="0" smtClean="0"/>
              <a:t>※ X</a:t>
            </a:r>
            <a:r>
              <a:rPr lang="ja-JP" altLang="en-US" sz="1600" dirty="0" smtClean="0"/>
              <a:t>軸方向に</a:t>
            </a:r>
            <a:r>
              <a:rPr lang="en-US" altLang="ja-JP" sz="1600" dirty="0" smtClean="0"/>
              <a:t>0</a:t>
            </a:r>
            <a:r>
              <a:rPr lang="ja-JP" altLang="en-US" sz="1600" dirty="0" smtClean="0"/>
              <a:t>倍のような変換をすると逆変換が存在しないので注意</a:t>
            </a:r>
            <a:endParaRPr kumimoji="1" lang="en-US" altLang="ja-JP" sz="1600" dirty="0" smtClean="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2986650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smtClean="0"/>
              <a:t>画像の補間</a:t>
            </a:r>
            <a:endParaRPr kumimoji="1" lang="ja-JP" altLang="en-US"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530806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なぜ画像補間が必要か？</a:t>
            </a:r>
            <a:endParaRPr kumimoji="1" lang="ja-JP" altLang="en-US" sz="3600" dirty="0"/>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smtClean="0"/>
              <a:t>画像変換時には、逆変換を計算し元画像の画素を参照する</a:t>
            </a:r>
            <a:endParaRPr kumimoji="1" lang="en-US" altLang="ja-JP" dirty="0" smtClean="0"/>
          </a:p>
          <a:p>
            <a:r>
              <a:rPr lang="ja-JP" altLang="en-US" dirty="0" smtClean="0"/>
              <a:t>参照</a:t>
            </a:r>
            <a:r>
              <a:rPr lang="ja-JP" altLang="en-US" dirty="0"/>
              <a:t>先</a:t>
            </a:r>
            <a:r>
              <a:rPr lang="ja-JP" altLang="en-US" dirty="0" smtClean="0"/>
              <a:t>を拡大してみると</a:t>
            </a:r>
            <a:r>
              <a:rPr lang="ja-JP" altLang="en-US" dirty="0" err="1" smtClean="0"/>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1919611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smtClean="0"/>
              <a:t>なぜ画像補間が必要か？</a:t>
            </a:r>
            <a:endParaRPr kumimoji="1" lang="ja-JP" altLang="en-US" sz="3600" dirty="0"/>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smtClean="0"/>
              <a:t>赤点</a:t>
            </a:r>
            <a:r>
              <a:rPr kumimoji="1" lang="en-US" altLang="ja-JP" dirty="0" smtClean="0"/>
              <a:t>: </a:t>
            </a:r>
            <a:r>
              <a:rPr kumimoji="1" lang="ja-JP" altLang="en-US" dirty="0" smtClean="0"/>
              <a:t>サンプリングしたい場所</a:t>
            </a:r>
            <a:endParaRPr kumimoji="1" lang="en-US" altLang="ja-JP" dirty="0" smtClean="0"/>
          </a:p>
          <a:p>
            <a:pPr>
              <a:lnSpc>
                <a:spcPct val="100000"/>
              </a:lnSpc>
            </a:pPr>
            <a:r>
              <a:rPr lang="ja-JP" altLang="en-US" dirty="0" smtClean="0"/>
              <a:t>青点</a:t>
            </a:r>
            <a:r>
              <a:rPr lang="en-US" altLang="ja-JP" dirty="0" smtClean="0"/>
              <a:t>: </a:t>
            </a:r>
            <a:r>
              <a:rPr lang="ja-JP" altLang="en-US" dirty="0" smtClean="0"/>
              <a:t>画素値が存在する場所</a:t>
            </a:r>
            <a:endParaRPr lang="en-US" altLang="ja-JP" dirty="0" smtClean="0"/>
          </a:p>
          <a:p>
            <a:pPr>
              <a:lnSpc>
                <a:spcPct val="100000"/>
              </a:lnSpc>
            </a:pPr>
            <a:endParaRPr lang="en-US" altLang="ja-JP" dirty="0" smtClean="0"/>
          </a:p>
          <a:p>
            <a:pPr marL="0" indent="0">
              <a:lnSpc>
                <a:spcPct val="100000"/>
              </a:lnSpc>
              <a:buNone/>
            </a:pPr>
            <a:r>
              <a:rPr lang="ja-JP" altLang="en-US" dirty="0" smtClean="0">
                <a:sym typeface="Wingdings" panose="05000000000000000000" pitchFamily="2" charset="2"/>
              </a:rPr>
              <a:t>赤点</a:t>
            </a:r>
            <a:r>
              <a:rPr lang="ja-JP" altLang="en-US" dirty="0">
                <a:sym typeface="Wingdings" panose="05000000000000000000" pitchFamily="2" charset="2"/>
              </a:rPr>
              <a:t>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smtClean="0">
                <a:sym typeface="Wingdings" panose="05000000000000000000" pitchFamily="2" charset="2"/>
              </a:rPr>
              <a:t> </a:t>
            </a:r>
            <a:r>
              <a:rPr lang="ja-JP" altLang="en-US" dirty="0" smtClean="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5633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補間法（</a:t>
            </a:r>
            <a:r>
              <a:rPr lang="en-US" altLang="ja-JP" sz="3600" dirty="0" smtClean="0"/>
              <a:t>1D</a:t>
            </a:r>
            <a:r>
              <a:rPr lang="ja-JP" altLang="en-US" sz="3600" dirty="0" smtClean="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904705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8191016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595544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586351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smtClean="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smtClean="0">
                    <a:solidFill>
                      <a:schemeClr val="tx1"/>
                    </a:solidFill>
                  </a:rPr>
                  <a:t>のとき</a:t>
                </a:r>
                <a:endParaRPr lang="ja-JP" altLang="en-US" sz="3600" dirty="0">
                  <a:solidFill>
                    <a:schemeClr val="tx1"/>
                  </a:solidFill>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endPar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2204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ja-JP" altLang="en-US" sz="2000" i="1">
                            <a:latin typeface="Cambria Math" panose="02040503050406030204" pitchFamily="18" charset="0"/>
                          </a:rPr>
                          <m:t>ｓ</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重み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rotWithShape="0">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373587" cy="369332"/>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とするとよい</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4157384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でない整数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smtClean="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した各手法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endPar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33252145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15998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smtClean="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smtClean="0"/>
              </a:p>
              <a:p>
                <a:pPr>
                  <a:spcBef>
                    <a:spcPts val="600"/>
                  </a:spcBef>
                  <a:spcAft>
                    <a:spcPts val="600"/>
                  </a:spcAft>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smtClean="0"/>
                  <a:t> </a:t>
                </a:r>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smtClean="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1. </a:t>
                </a:r>
                <a:r>
                  <a:rPr lang="ja-JP" altLang="en-US" sz="1600" b="0" dirty="0" smtClean="0">
                    <a:ea typeface="メイリオ" panose="020B0604030504040204" pitchFamily="50" charset="-128"/>
                    <a:cs typeface="メイリオ" panose="020B0604030504040204" pitchFamily="50" charset="-128"/>
                  </a:rPr>
                  <a:t>まず</a:t>
                </a:r>
                <a:r>
                  <a:rPr lang="en-US" altLang="ja-JP" sz="1600" b="0" dirty="0" smtClean="0">
                    <a:ea typeface="メイリオ" panose="020B0604030504040204" pitchFamily="50" charset="-128"/>
                    <a:cs typeface="メイリオ" panose="020B0604030504040204" pitchFamily="50" charset="-128"/>
                  </a:rPr>
                  <a:t>x=1, x=2</a:t>
                </a:r>
                <a:r>
                  <a:rPr lang="ja-JP" altLang="en-US" sz="1600" b="0" dirty="0" smtClean="0">
                    <a:ea typeface="メイリオ" panose="020B0604030504040204" pitchFamily="50" charset="-128"/>
                    <a:cs typeface="メイリオ" panose="020B0604030504040204" pitchFamily="50" charset="-128"/>
                  </a:rPr>
                  <a:t>において</a:t>
                </a:r>
                <a:r>
                  <a:rPr lang="en-US" altLang="ja-JP" sz="1600" b="0" dirty="0" smtClean="0">
                    <a:ea typeface="メイリオ" panose="020B0604030504040204" pitchFamily="50" charset="-128"/>
                    <a:cs typeface="メイリオ" panose="020B0604030504040204" pitchFamily="50" charset="-128"/>
                  </a:rPr>
                  <a:t>y</a:t>
                </a:r>
                <a:r>
                  <a:rPr lang="ja-JP" altLang="en-US" sz="1600" b="0" dirty="0" smtClean="0">
                    <a:ea typeface="メイリオ" panose="020B0604030504040204" pitchFamily="50" charset="-128"/>
                    <a:cs typeface="メイリオ" panose="020B0604030504040204" pitchFamily="50" charset="-128"/>
                  </a:rPr>
                  <a:t>軸方向に線形補間</a:t>
                </a:r>
                <a:r>
                  <a:rPr lang="ja-JP" altLang="en-US" sz="1600" dirty="0" smtClean="0">
                    <a:ea typeface="メイリオ" panose="020B0604030504040204" pitchFamily="50" charset="-128"/>
                    <a:cs typeface="メイリオ" panose="020B0604030504040204" pitchFamily="50" charset="-128"/>
                  </a:rPr>
                  <a:t>し</a:t>
                </a:r>
                <a:r>
                  <a:rPr lang="en-US" altLang="ja-JP" sz="1600" dirty="0" smtClean="0">
                    <a:ea typeface="メイリオ" panose="020B0604030504040204" pitchFamily="50" charset="-128"/>
                    <a:cs typeface="メイリオ" panose="020B0604030504040204" pitchFamily="50" charset="-128"/>
                  </a:rPr>
                  <a:t>2</a:t>
                </a:r>
                <a:r>
                  <a:rPr lang="ja-JP" altLang="en-US" sz="1600" dirty="0" smtClean="0">
                    <a:ea typeface="メイリオ" panose="020B0604030504040204" pitchFamily="50" charset="-128"/>
                    <a:cs typeface="メイリオ" panose="020B0604030504040204" pitchFamily="50" charset="-128"/>
                  </a:rPr>
                  <a:t>点を取得</a:t>
                </a:r>
                <a:r>
                  <a:rPr lang="ja-JP" altLang="en-US" sz="1600" b="0" dirty="0" smtClean="0">
                    <a:ea typeface="メイリオ" panose="020B0604030504040204" pitchFamily="50" charset="-128"/>
                    <a:cs typeface="メイリオ" panose="020B0604030504040204" pitchFamily="50" charset="-128"/>
                  </a:rPr>
                  <a:t>（</a:t>
                </a:r>
                <a:r>
                  <a:rPr lang="ja-JP" altLang="en-US" sz="1600" b="0" dirty="0" smtClean="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smtClean="0">
                    <a:ea typeface="メイリオ" panose="020B0604030504040204" pitchFamily="50" charset="-128"/>
                    <a:cs typeface="メイリオ" panose="020B0604030504040204" pitchFamily="50" charset="-128"/>
                  </a:rPr>
                  <a:t>） </a:t>
                </a:r>
                <a:endParaRPr lang="en-US" altLang="ja-JP" sz="1600" b="0" dirty="0" smtClean="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smtClean="0"/>
                  <a:t> </a:t>
                </a:r>
                <a:endParaRPr lang="en-US" altLang="ja-JP" sz="500" dirty="0" smtClean="0"/>
              </a:p>
              <a:p>
                <a:pPr>
                  <a:spcBef>
                    <a:spcPts val="600"/>
                  </a:spcBef>
                  <a:spcAft>
                    <a:spcPts val="600"/>
                  </a:spcAft>
                </a:pPr>
                <a:r>
                  <a:rPr lang="en-US" altLang="ja-JP" sz="1600" dirty="0" smtClean="0"/>
                  <a:t>2.</a:t>
                </a:r>
                <a:r>
                  <a:rPr lang="ja-JP" altLang="en-US" sz="1600" dirty="0" smtClean="0"/>
                  <a:t>得られた</a:t>
                </a:r>
                <a:r>
                  <a:rPr lang="en-US" altLang="ja-JP" sz="1600" dirty="0" smtClean="0"/>
                  <a:t>2</a:t>
                </a:r>
                <a:r>
                  <a:rPr lang="ja-JP" altLang="en-US" sz="1600" dirty="0" smtClean="0"/>
                  <a:t>点を</a:t>
                </a:r>
                <a:r>
                  <a:rPr lang="en-US" altLang="ja-JP" sz="1600" dirty="0" smtClean="0"/>
                  <a:t>x</a:t>
                </a:r>
                <a:r>
                  <a:rPr lang="ja-JP" altLang="en-US" sz="1600" dirty="0" smtClean="0"/>
                  <a:t>軸方向に線形補間（</a:t>
                </a:r>
                <a:r>
                  <a:rPr lang="ja-JP" altLang="en-US" sz="1600" dirty="0" smtClean="0">
                    <a:solidFill>
                      <a:srgbClr val="FF0000"/>
                    </a:solidFill>
                    <a:effectLst>
                      <a:outerShdw blurRad="38100" dist="38100" dir="2700000" algn="tl">
                        <a:srgbClr val="000000">
                          <a:alpha val="43137"/>
                        </a:srgbClr>
                      </a:outerShdw>
                    </a:effectLst>
                  </a:rPr>
                  <a:t>赤点</a:t>
                </a:r>
                <a:r>
                  <a:rPr lang="ja-JP" altLang="en-US" sz="1600" dirty="0" smtClean="0"/>
                  <a:t>）</a:t>
                </a:r>
                <a:endParaRPr lang="en-US" altLang="ja-JP" sz="1600" dirty="0" smtClean="0"/>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smtClean="0"/>
                  <a:t>　</a:t>
                </a:r>
                <a:endParaRPr lang="en-US" altLang="ja-JP" sz="1600" dirty="0" smtClean="0"/>
              </a:p>
              <a:p>
                <a:pPr>
                  <a:spcBef>
                    <a:spcPts val="600"/>
                  </a:spcBef>
                  <a:spcAft>
                    <a:spcPts val="600"/>
                  </a:spcAft>
                </a:pPr>
                <a:endParaRPr lang="en-US" altLang="ja-JP" sz="400" dirty="0" smtClean="0"/>
              </a:p>
              <a:p>
                <a:pPr>
                  <a:spcBef>
                    <a:spcPts val="600"/>
                  </a:spcBef>
                  <a:spcAft>
                    <a:spcPts val="600"/>
                  </a:spcAft>
                </a:pPr>
                <a:r>
                  <a:rPr lang="en-US" altLang="ja-JP" sz="1400" dirty="0" smtClean="0"/>
                  <a:t>※</a:t>
                </a:r>
                <a:r>
                  <a:rPr lang="ja-JP" altLang="en-US" sz="1400" dirty="0" smtClean="0"/>
                  <a:t>もちろん</a:t>
                </a:r>
                <a:r>
                  <a:rPr lang="en-US" altLang="ja-JP" sz="1400" dirty="0" smtClean="0"/>
                  <a:t>,</a:t>
                </a:r>
                <a:r>
                  <a:rPr lang="ja-JP" altLang="en-US" sz="1400" dirty="0" smtClean="0"/>
                  <a:t>どちらの軸を最初に</a:t>
                </a:r>
                <a:r>
                  <a:rPr lang="ja-JP" altLang="en-US" sz="1400" dirty="0"/>
                  <a:t>補間</a:t>
                </a:r>
                <a:r>
                  <a:rPr lang="ja-JP" altLang="en-US" sz="1400" dirty="0" smtClean="0"/>
                  <a:t>するか解釈の問題なのでどちらでもよい</a:t>
                </a:r>
                <a:endParaRPr lang="en-US" altLang="ja-JP" sz="1400" dirty="0" smtClean="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760103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a:t>）</a:t>
            </a:r>
            <a:r>
              <a:rPr lang="en-US" altLang="ja-JP" sz="3200" dirty="0"/>
              <a:t>: </a:t>
            </a:r>
            <a:r>
              <a:rPr lang="en-US" altLang="ja-JP" sz="3200" dirty="0" err="1" smtClean="0"/>
              <a:t>Bicubic</a:t>
            </a:r>
            <a:r>
              <a:rPr lang="en-US" altLang="ja-JP" sz="3200" dirty="0" smtClean="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smtClean="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smtClean="0"/>
                  <a:t> </a:t>
                </a:r>
                <a:r>
                  <a:rPr lang="ja-JP" altLang="en-US" dirty="0" smtClean="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smtClean="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smtClean="0"/>
                  <a:t>右上図の通り定義される</a:t>
                </a:r>
                <a:r>
                  <a:rPr lang="en-US" altLang="ja-JP" sz="2000" dirty="0" smtClean="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利用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し</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4238595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画像の補間法 </a:t>
            </a:r>
            <a:r>
              <a:rPr kumimoji="1" lang="en-US" altLang="ja-JP" dirty="0" smtClean="0"/>
              <a:t>: </a:t>
            </a:r>
            <a:r>
              <a:rPr kumimoji="1" lang="ja-JP" altLang="en-US" dirty="0" smtClean="0"/>
              <a:t>例</a:t>
            </a:r>
            <a:endParaRPr kumimoji="1" lang="ja-JP" altLang="en-US" dirty="0"/>
          </a:p>
        </p:txBody>
      </p:sp>
      <p:sp>
        <p:nvSpPr>
          <p:cNvPr id="3" name="コンテンツ プレースホルダー 2"/>
          <p:cNvSpPr>
            <a:spLocks noGrp="1"/>
          </p:cNvSpPr>
          <p:nvPr>
            <p:ph idx="1"/>
          </p:nvPr>
        </p:nvSpPr>
        <p:spPr>
          <a:xfrm>
            <a:off x="457199" y="6512560"/>
            <a:ext cx="11473211" cy="345440"/>
          </a:xfrm>
        </p:spPr>
        <p:txBody>
          <a:bodyPr>
            <a:normAutofit fontScale="77500" lnSpcReduction="20000"/>
          </a:bodyPr>
          <a:lstStyle/>
          <a:p>
            <a:pPr marL="0" indent="0">
              <a:buNone/>
            </a:pPr>
            <a:r>
              <a:rPr kumimoji="1" lang="ja-JP" altLang="en-US" dirty="0" smtClean="0"/>
              <a:t>教科書</a:t>
            </a:r>
            <a:r>
              <a:rPr kumimoji="1" lang="en-US" altLang="ja-JP" dirty="0" smtClean="0"/>
              <a:t>p171</a:t>
            </a:r>
            <a:r>
              <a:rPr kumimoji="1" lang="ja-JP" altLang="en-US" dirty="0" smtClean="0"/>
              <a:t>の図参照</a:t>
            </a:r>
            <a:endParaRPr kumimoji="1"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grpSp>
        <p:nvGrpSpPr>
          <p:cNvPr id="7" name="グループ化 6"/>
          <p:cNvGrpSpPr/>
          <p:nvPr/>
        </p:nvGrpSpPr>
        <p:grpSpPr>
          <a:xfrm>
            <a:off x="222735" y="1664678"/>
            <a:ext cx="11805343" cy="3331742"/>
            <a:chOff x="457198" y="1617786"/>
            <a:chExt cx="10883038" cy="3071446"/>
          </a:xfrm>
        </p:grpSpPr>
        <p:pic>
          <p:nvPicPr>
            <p:cNvPr id="5" name="図 4"/>
            <p:cNvPicPr>
              <a:picLocks noChangeAspect="1"/>
            </p:cNvPicPr>
            <p:nvPr/>
          </p:nvPicPr>
          <p:blipFill rotWithShape="1">
            <a:blip r:embed="rId2"/>
            <a:srcRect l="37051" t="20314" r="43904" b="19060"/>
            <a:stretch/>
          </p:blipFill>
          <p:spPr>
            <a:xfrm rot="5400000">
              <a:off x="1660643" y="441445"/>
              <a:ext cx="3044342" cy="5451231"/>
            </a:xfrm>
            <a:prstGeom prst="rect">
              <a:avLst/>
            </a:prstGeom>
          </p:spPr>
        </p:pic>
        <p:pic>
          <p:nvPicPr>
            <p:cNvPr id="6" name="図 5"/>
            <p:cNvPicPr>
              <a:picLocks noChangeAspect="1"/>
            </p:cNvPicPr>
            <p:nvPr/>
          </p:nvPicPr>
          <p:blipFill rotWithShape="1">
            <a:blip r:embed="rId2"/>
            <a:srcRect l="56048" t="20314" r="24936" b="19060"/>
            <a:stretch/>
          </p:blipFill>
          <p:spPr>
            <a:xfrm rot="5400000">
              <a:off x="7094695" y="412096"/>
              <a:ext cx="3039851" cy="5451231"/>
            </a:xfrm>
            <a:prstGeom prst="rect">
              <a:avLst/>
            </a:prstGeom>
          </p:spPr>
        </p:pic>
      </p:grpSp>
    </p:spTree>
    <p:extLst>
      <p:ext uri="{BB962C8B-B14F-4D97-AF65-F5344CB8AC3E}">
        <p14:creationId xmlns:p14="http://schemas.microsoft.com/office/powerpoint/2010/main" val="36792626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a:t>
            </a:r>
            <a:r>
              <a:rPr lang="en-US" altLang="ja-JP" sz="3600" dirty="0" smtClean="0"/>
              <a:t>: </a:t>
            </a:r>
            <a:r>
              <a:rPr lang="ja-JP" altLang="en-US" sz="3600" dirty="0" smtClean="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a:t>
            </a:r>
            <a:r>
              <a:rPr lang="ja-JP" altLang="en-US" sz="2400" dirty="0" smtClean="0"/>
              <a:t>の変換（特に拡大）の際，画像の画素と画素の間を参照する</a:t>
            </a:r>
            <a:endParaRPr lang="en-US" altLang="ja-JP" sz="2400" dirty="0" smtClean="0"/>
          </a:p>
          <a:p>
            <a:r>
              <a:rPr lang="ja-JP" altLang="en-US" sz="2400" dirty="0"/>
              <a:t>周囲</a:t>
            </a:r>
            <a:r>
              <a:rPr lang="ja-JP" altLang="en-US" sz="2400" dirty="0" smtClean="0"/>
              <a:t>の画素を利用し，参照位置の画素値を決定する</a:t>
            </a:r>
            <a:endParaRPr lang="en-US" altLang="ja-JP" sz="2400" dirty="0" smtClean="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smtClean="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smtClean="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smtClean="0"/>
              <a:t>Bicubic</a:t>
            </a:r>
            <a:r>
              <a:rPr lang="en-US" altLang="ja-JP" sz="2400" dirty="0" smtClean="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25851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smtClean="0"/>
              <a:t>外積の意味</a:t>
            </a:r>
            <a:endParaRPr kumimoji="1" lang="ja-JP" altLang="en-US" sz="4000" dirty="0"/>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長さは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6"/>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smtClean="0"/>
                  <a:t>法線</a:t>
                </a:r>
                <a:r>
                  <a:rPr lang="en-US" altLang="ja-JP" sz="2800" b="1" dirty="0" smtClean="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0"/>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smtClean="0"/>
                  <a:t>面積</a:t>
                </a:r>
                <a:r>
                  <a:rPr lang="en-US" altLang="ja-JP" sz="2800" b="1" dirty="0" smtClean="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1"/>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6599</TotalTime>
  <Words>4164</Words>
  <Application>Microsoft Office PowerPoint</Application>
  <PresentationFormat>ワイド画面</PresentationFormat>
  <Paragraphs>1254</Paragraphs>
  <Slides>68</Slides>
  <Notes>24</Notes>
  <HiddenSlides>1</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7"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デジタルメディア処理1 </vt:lpstr>
      <vt:lpstr>スケジュール</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固有値・固有ベクトルの意味</vt:lpstr>
      <vt:lpstr>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PowerPoint プレゼンテーション</vt:lpstr>
      <vt:lpstr>線形変換 : 合成</vt:lpstr>
      <vt:lpstr>ちょっと蛇足ですが。。。</vt:lpstr>
      <vt:lpstr>画像の線形変換 : まとめ</vt:lpstr>
      <vt:lpstr>PowerPoint プレゼンテーション</vt:lpstr>
      <vt:lpstr>平行移動</vt:lpstr>
      <vt:lpstr>Affine 変換 </vt:lpstr>
      <vt:lpstr>同次座標系表現</vt:lpstr>
      <vt:lpstr>アフィン変換の 同次座標表現</vt:lpstr>
      <vt:lpstr>同時座標表現の利点</vt:lpstr>
      <vt:lpstr>同時座標表現の利点</vt:lpstr>
      <vt:lpstr>同時座標表現の利点 : もう少し複雑な例</vt:lpstr>
      <vt:lpstr>まとめ : アフィン変換と同次座標系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memo</vt:lpstr>
      <vt:lpstr>画像の変換 （時間があれば紹介しますが，たぶんないので2017年の講義動画をSCOMBに置いておきます）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画像の補間法 : 例</vt:lpstr>
      <vt:lpstr>まとめ: 画像の補間法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254</cp:revision>
  <cp:lastPrinted>2017-03-12T06:54:03Z</cp:lastPrinted>
  <dcterms:created xsi:type="dcterms:W3CDTF">2017-01-19T02:23:36Z</dcterms:created>
  <dcterms:modified xsi:type="dcterms:W3CDTF">2018-09-30T15:39:06Z</dcterms:modified>
</cp:coreProperties>
</file>